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notesMasterIdLst>
    <p:notesMasterId r:id="rId29"/>
  </p:notesMasterIdLst>
  <p:sldIdLst>
    <p:sldId id="256" r:id="rId5"/>
    <p:sldId id="2146847054" r:id="rId6"/>
    <p:sldId id="262" r:id="rId7"/>
    <p:sldId id="265" r:id="rId8"/>
    <p:sldId id="266" r:id="rId9"/>
    <p:sldId id="2146847056" r:id="rId10"/>
    <p:sldId id="2146847057" r:id="rId11"/>
    <p:sldId id="2146847058" r:id="rId12"/>
    <p:sldId id="2146847059" r:id="rId13"/>
    <p:sldId id="267" r:id="rId14"/>
    <p:sldId id="2146847060" r:id="rId15"/>
    <p:sldId id="2146847061" r:id="rId16"/>
    <p:sldId id="2146847062" r:id="rId17"/>
    <p:sldId id="2146847063" r:id="rId18"/>
    <p:sldId id="2146847065" r:id="rId19"/>
    <p:sldId id="2146847064" r:id="rId20"/>
    <p:sldId id="2146847066" r:id="rId21"/>
    <p:sldId id="2146847067" r:id="rId22"/>
    <p:sldId id="2146847068" r:id="rId23"/>
    <p:sldId id="2146847069" r:id="rId24"/>
    <p:sldId id="268" r:id="rId25"/>
    <p:sldId id="2146847055" r:id="rId26"/>
    <p:sldId id="269" r:id="rId27"/>
    <p:sldId id="25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A97"/>
    <a:srgbClr val="8E6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4660"/>
  </p:normalViewPr>
  <p:slideViewPr>
    <p:cSldViewPr snapToGrid="0">
      <p:cViewPr varScale="1">
        <p:scale>
          <a:sx n="75" d="100"/>
          <a:sy n="75" d="100"/>
        </p:scale>
        <p:origin x="893"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ECD927-7DC3-4DCA-AB34-40F5D014A0A2}" type="doc">
      <dgm:prSet loTypeId="urn:microsoft.com/office/officeart/2005/8/layout/process1" loCatId="process" qsTypeId="urn:microsoft.com/office/officeart/2005/8/quickstyle/3d2" qsCatId="3D" csTypeId="urn:microsoft.com/office/officeart/2005/8/colors/accent1_2" csCatId="accent1"/>
      <dgm:spPr/>
      <dgm:t>
        <a:bodyPr/>
        <a:lstStyle/>
        <a:p>
          <a:endParaRPr lang="en-IN"/>
        </a:p>
      </dgm:t>
    </dgm:pt>
    <dgm:pt modelId="{5374D0EF-3559-4F47-9041-BDDA8BE3D16A}">
      <dgm:prSet/>
      <dgm:spPr/>
      <dgm:t>
        <a:bodyPr/>
        <a:lstStyle/>
        <a:p>
          <a:r>
            <a:rPr lang="en-US" b="1"/>
            <a:t>THANK YOU</a:t>
          </a:r>
          <a:endParaRPr lang="en-IN"/>
        </a:p>
      </dgm:t>
    </dgm:pt>
    <dgm:pt modelId="{23CC39A5-E79B-45DE-8766-420F926F772E}" type="parTrans" cxnId="{D0CACFFD-2900-409C-88CF-7E36051F027D}">
      <dgm:prSet/>
      <dgm:spPr/>
      <dgm:t>
        <a:bodyPr/>
        <a:lstStyle/>
        <a:p>
          <a:endParaRPr lang="en-IN"/>
        </a:p>
      </dgm:t>
    </dgm:pt>
    <dgm:pt modelId="{76A4441C-945D-4CB2-B1A7-817CCE0F4A11}" type="sibTrans" cxnId="{D0CACFFD-2900-409C-88CF-7E36051F027D}">
      <dgm:prSet/>
      <dgm:spPr/>
      <dgm:t>
        <a:bodyPr/>
        <a:lstStyle/>
        <a:p>
          <a:endParaRPr lang="en-IN"/>
        </a:p>
      </dgm:t>
    </dgm:pt>
    <dgm:pt modelId="{8BDE3E80-2B5D-4306-BCF7-0638FDC5804E}" type="pres">
      <dgm:prSet presAssocID="{31ECD927-7DC3-4DCA-AB34-40F5D014A0A2}" presName="Name0" presStyleCnt="0">
        <dgm:presLayoutVars>
          <dgm:dir/>
          <dgm:resizeHandles val="exact"/>
        </dgm:presLayoutVars>
      </dgm:prSet>
      <dgm:spPr/>
    </dgm:pt>
    <dgm:pt modelId="{E3A64AF2-1499-41C7-94E0-92FDDBC304CE}" type="pres">
      <dgm:prSet presAssocID="{5374D0EF-3559-4F47-9041-BDDA8BE3D16A}" presName="node" presStyleLbl="node1" presStyleIdx="0" presStyleCnt="1">
        <dgm:presLayoutVars>
          <dgm:bulletEnabled val="1"/>
        </dgm:presLayoutVars>
      </dgm:prSet>
      <dgm:spPr/>
    </dgm:pt>
  </dgm:ptLst>
  <dgm:cxnLst>
    <dgm:cxn modelId="{16F5E717-628B-47C0-867A-7A242FA16558}" type="presOf" srcId="{31ECD927-7DC3-4DCA-AB34-40F5D014A0A2}" destId="{8BDE3E80-2B5D-4306-BCF7-0638FDC5804E}" srcOrd="0" destOrd="0" presId="urn:microsoft.com/office/officeart/2005/8/layout/process1"/>
    <dgm:cxn modelId="{89F7D0F3-3024-4E50-881A-C3823C6F0179}" type="presOf" srcId="{5374D0EF-3559-4F47-9041-BDDA8BE3D16A}" destId="{E3A64AF2-1499-41C7-94E0-92FDDBC304CE}" srcOrd="0" destOrd="0" presId="urn:microsoft.com/office/officeart/2005/8/layout/process1"/>
    <dgm:cxn modelId="{D0CACFFD-2900-409C-88CF-7E36051F027D}" srcId="{31ECD927-7DC3-4DCA-AB34-40F5D014A0A2}" destId="{5374D0EF-3559-4F47-9041-BDDA8BE3D16A}" srcOrd="0" destOrd="0" parTransId="{23CC39A5-E79B-45DE-8766-420F926F772E}" sibTransId="{76A4441C-945D-4CB2-B1A7-817CCE0F4A11}"/>
    <dgm:cxn modelId="{9A2A77BA-A682-4467-8207-930206BB7C7A}" type="presParOf" srcId="{8BDE3E80-2B5D-4306-BCF7-0638FDC5804E}" destId="{E3A64AF2-1499-41C7-94E0-92FDDBC304CE}" srcOrd="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A64AF2-1499-41C7-94E0-92FDDBC304CE}">
      <dsp:nvSpPr>
        <dsp:cNvPr id="0" name=""/>
        <dsp:cNvSpPr/>
      </dsp:nvSpPr>
      <dsp:spPr>
        <a:xfrm>
          <a:off x="4540" y="0"/>
          <a:ext cx="9289663" cy="1325563"/>
        </a:xfrm>
        <a:prstGeom prst="roundRect">
          <a:avLst>
            <a:gd name="adj" fmla="val 1000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28600" tIns="228600" rIns="228600" bIns="228600" numCol="1" spcCol="1270" anchor="ctr" anchorCtr="0">
          <a:noAutofit/>
        </a:bodyPr>
        <a:lstStyle/>
        <a:p>
          <a:pPr marL="0" lvl="0" indent="0" algn="ctr" defTabSz="2667000">
            <a:lnSpc>
              <a:spcPct val="90000"/>
            </a:lnSpc>
            <a:spcBef>
              <a:spcPct val="0"/>
            </a:spcBef>
            <a:spcAft>
              <a:spcPct val="35000"/>
            </a:spcAft>
            <a:buNone/>
          </a:pPr>
          <a:r>
            <a:rPr lang="en-US" sz="6000" b="1" kern="1200"/>
            <a:t>THANK YOU</a:t>
          </a:r>
          <a:endParaRPr lang="en-IN" sz="6000" kern="1200"/>
        </a:p>
      </dsp:txBody>
      <dsp:txXfrm>
        <a:off x="43364" y="38824"/>
        <a:ext cx="9212015" cy="12479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256A78-79A6-408F-8148-4F87BB81602D}" type="datetimeFigureOut">
              <a:rPr lang="en-IN" smtClean="0"/>
              <a:t>22-07-2025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E254F1-4415-47BF-9E91-C5D4B9A33350}" type="slidenum">
              <a:rPr lang="en-IN" smtClean="0"/>
              <a:t>‹#›</a:t>
            </a:fld>
            <a:endParaRPr lang="en-IN"/>
          </a:p>
        </p:txBody>
      </p:sp>
    </p:spTree>
    <p:extLst>
      <p:ext uri="{BB962C8B-B14F-4D97-AF65-F5344CB8AC3E}">
        <p14:creationId xmlns:p14="http://schemas.microsoft.com/office/powerpoint/2010/main" val="5380084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7/22/2025</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7/22/2025</a:t>
            </a:fld>
            <a:endParaRPr lang="en-US"/>
          </a:p>
        </p:txBody>
      </p:sp>
      <p:sp>
        <p:nvSpPr>
          <p:cNvPr id="5" name="Footer Placeholder 4"/>
          <p:cNvSpPr>
            <a:spLocks noGrp="1"/>
          </p:cNvSpPr>
          <p:nvPr>
            <p:ph type="ftr" sz="quarter" idx="11"/>
          </p:nvPr>
        </p:nvSpPr>
        <p:spPr>
          <a:xfrm>
            <a:off x="581192" y="6423914"/>
            <a:ext cx="691721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7/22/2025</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530296"/>
          </a:xfrm>
        </p:spPr>
        <p:txBody>
          <a:bodyPr/>
          <a:lstStyle/>
          <a:p>
            <a:r>
              <a:rPr lang="en-US"/>
              <a:t>Click to edit Master title style</a:t>
            </a:r>
          </a:p>
        </p:txBody>
      </p:sp>
      <p:sp>
        <p:nvSpPr>
          <p:cNvPr id="3" name="Content Placeholder 2"/>
          <p:cNvSpPr>
            <a:spLocks noGrp="1"/>
          </p:cNvSpPr>
          <p:nvPr>
            <p:ph idx="1"/>
          </p:nvPr>
        </p:nvSpPr>
        <p:spPr>
          <a:xfrm>
            <a:off x="581192" y="1302026"/>
            <a:ext cx="11029615" cy="4673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7/22/2025</a:t>
            </a:fld>
            <a:endParaRPr lang="en-US"/>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7/22/2025</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a:xfrm>
            <a:off x="581192" y="6423914"/>
            <a:ext cx="6917210" cy="365125"/>
          </a:xfrm>
          <a:prstGeom prst="rect">
            <a:avLst/>
          </a:prstGeom>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492855"/>
          </a:xfrm>
        </p:spPr>
        <p:txBody>
          <a:bodyPr/>
          <a:lstStyle/>
          <a:p>
            <a:r>
              <a:rPr lang="en-US"/>
              <a:t>Click to edit Master title style</a:t>
            </a:r>
          </a:p>
        </p:txBody>
      </p:sp>
      <p:sp>
        <p:nvSpPr>
          <p:cNvPr id="3" name="Content Placeholder 2"/>
          <p:cNvSpPr>
            <a:spLocks noGrp="1"/>
          </p:cNvSpPr>
          <p:nvPr>
            <p:ph sz="half" idx="1"/>
          </p:nvPr>
        </p:nvSpPr>
        <p:spPr>
          <a:xfrm>
            <a:off x="581193" y="1391479"/>
            <a:ext cx="5194767"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1391479"/>
            <a:ext cx="5194769" cy="44695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7/22/2025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7/22/2025</a:t>
            </a:fld>
            <a:endParaRPr lang="en-US"/>
          </a:p>
        </p:txBody>
      </p:sp>
      <p:sp>
        <p:nvSpPr>
          <p:cNvPr id="8" name="Footer Placeholder 7"/>
          <p:cNvSpPr>
            <a:spLocks noGrp="1"/>
          </p:cNvSpPr>
          <p:nvPr>
            <p:ph type="ftr" sz="quarter" idx="11"/>
          </p:nvPr>
        </p:nvSpPr>
        <p:spPr>
          <a:xfrm>
            <a:off x="581192" y="6423914"/>
            <a:ext cx="691721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592246"/>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7/22/2025</a:t>
            </a:fld>
            <a:endParaRPr lang="en-US"/>
          </a:p>
        </p:txBody>
      </p:sp>
      <p:sp>
        <p:nvSpPr>
          <p:cNvPr id="4" name="Footer Placeholder 3"/>
          <p:cNvSpPr>
            <a:spLocks noGrp="1"/>
          </p:cNvSpPr>
          <p:nvPr>
            <p:ph type="ftr" sz="quarter" idx="11"/>
          </p:nvPr>
        </p:nvSpPr>
        <p:spPr>
          <a:xfrm>
            <a:off x="581192" y="6423914"/>
            <a:ext cx="691721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7/22/2025</a:t>
            </a:fld>
            <a:endParaRPr lang="en-US"/>
          </a:p>
        </p:txBody>
      </p:sp>
      <p:sp>
        <p:nvSpPr>
          <p:cNvPr id="3" name="Footer Placeholder 2"/>
          <p:cNvSpPr>
            <a:spLocks noGrp="1"/>
          </p:cNvSpPr>
          <p:nvPr>
            <p:ph type="ftr" sz="quarter" idx="11"/>
          </p:nvPr>
        </p:nvSpPr>
        <p:spPr>
          <a:xfrm>
            <a:off x="581192" y="6423914"/>
            <a:ext cx="691721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7/22/2025</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a:prstGeom prst="rect">
            <a:avLst/>
          </a:prstGeo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7/22/2025</a:t>
            </a:fld>
            <a:endParaRPr lang="en-US"/>
          </a:p>
        </p:txBody>
      </p:sp>
      <p:sp>
        <p:nvSpPr>
          <p:cNvPr id="6" name="Footer Placeholder 5"/>
          <p:cNvSpPr>
            <a:spLocks noGrp="1"/>
          </p:cNvSpPr>
          <p:nvPr>
            <p:ph type="ftr" sz="quarter" idx="11"/>
          </p:nvPr>
        </p:nvSpPr>
        <p:spPr>
          <a:xfrm>
            <a:off x="581192" y="6423914"/>
            <a:ext cx="6917210" cy="365125"/>
          </a:xfrm>
          <a:prstGeom prst="rect">
            <a:avLst/>
          </a:prstGeo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55714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1415198"/>
            <a:ext cx="11029616" cy="4572852"/>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7/22/2025</a:t>
            </a:fld>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Logo&#10;&#10;Description automatically generated">
            <a:extLst>
              <a:ext uri="{FF2B5EF4-FFF2-40B4-BE49-F238E27FC236}">
                <a16:creationId xmlns:a16="http://schemas.microsoft.com/office/drawing/2014/main" id="{14A64E4D-8DED-7830-2955-1BE78C5B0655}"/>
              </a:ext>
            </a:extLst>
          </p:cNvPr>
          <p:cNvPicPr>
            <a:picLocks noChangeAspect="1"/>
          </p:cNvPicPr>
          <p:nvPr userDrawn="1"/>
        </p:nvPicPr>
        <p:blipFill>
          <a:blip r:embed="rId13"/>
          <a:stretch>
            <a:fillRect/>
          </a:stretch>
        </p:blipFill>
        <p:spPr>
          <a:xfrm>
            <a:off x="10485003" y="6437910"/>
            <a:ext cx="1125805" cy="365126"/>
          </a:xfrm>
          <a:prstGeom prst="rect">
            <a:avLst/>
          </a:prstGeom>
        </p:spPr>
      </p:pic>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numpy.org/" TargetMode="External"/><Relationship Id="rId2" Type="http://schemas.openxmlformats.org/officeDocument/2006/relationships/hyperlink" Target="https://scikit-learn.org/" TargetMode="External"/><Relationship Id="rId1" Type="http://schemas.openxmlformats.org/officeDocument/2006/relationships/slideLayout" Target="../slideLayouts/slideLayout2.xml"/><Relationship Id="rId5" Type="http://schemas.openxmlformats.org/officeDocument/2006/relationships/hyperlink" Target="https://streamlit.io/" TargetMode="External"/><Relationship Id="rId4" Type="http://schemas.openxmlformats.org/officeDocument/2006/relationships/hyperlink" Target="https://matplotlib.org/" TargetMode="Externa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11E26-4C38-41A6-9857-11032CEECD80}"/>
              </a:ext>
            </a:extLst>
          </p:cNvPr>
          <p:cNvSpPr>
            <a:spLocks noGrp="1"/>
          </p:cNvSpPr>
          <p:nvPr>
            <p:ph type="ctrTitle"/>
          </p:nvPr>
        </p:nvSpPr>
        <p:spPr>
          <a:xfrm>
            <a:off x="1359108" y="1821635"/>
            <a:ext cx="9144000" cy="977778"/>
          </a:xfrm>
        </p:spPr>
        <p:txBody>
          <a:bodyPr>
            <a:normAutofit fontScale="90000"/>
            <a:scene3d>
              <a:camera prst="orthographicFront"/>
              <a:lightRig rig="threePt" dir="t"/>
            </a:scene3d>
            <a:sp3d extrusionH="57150">
              <a:bevelT w="69850" h="69850" prst="divot"/>
            </a:sp3d>
          </a:bodyPr>
          <a:lstStyle/>
          <a:p>
            <a:pPr algn="ctr"/>
            <a:r>
              <a:rPr lang="en-US" b="1" dirty="0">
                <a:ln>
                  <a:solidFill>
                    <a:srgbClr val="002060"/>
                  </a:solidFill>
                </a:ln>
                <a:solidFill>
                  <a:schemeClr val="accent1">
                    <a:lumMod val="75000"/>
                  </a:schemeClr>
                </a:solidFill>
                <a:latin typeface="Arial"/>
                <a:cs typeface="Arial"/>
              </a:rPr>
              <a:t>Employee Salary Prediction </a:t>
            </a:r>
            <a:br>
              <a:rPr lang="en-US" b="1" dirty="0">
                <a:ln>
                  <a:solidFill>
                    <a:srgbClr val="002060"/>
                  </a:solidFill>
                </a:ln>
                <a:solidFill>
                  <a:schemeClr val="accent1">
                    <a:lumMod val="75000"/>
                  </a:schemeClr>
                </a:solidFill>
                <a:latin typeface="Arial"/>
                <a:cs typeface="Arial"/>
              </a:rPr>
            </a:br>
            <a:r>
              <a:rPr lang="en-US" b="1" dirty="0">
                <a:ln>
                  <a:solidFill>
                    <a:srgbClr val="002060"/>
                  </a:solidFill>
                </a:ln>
                <a:solidFill>
                  <a:schemeClr val="accent1">
                    <a:lumMod val="75000"/>
                  </a:schemeClr>
                </a:solidFill>
                <a:latin typeface="Arial"/>
                <a:cs typeface="Arial"/>
              </a:rPr>
              <a:t>BASED ON </a:t>
            </a:r>
            <a:br>
              <a:rPr lang="en-US" b="1" dirty="0">
                <a:ln>
                  <a:solidFill>
                    <a:srgbClr val="002060"/>
                  </a:solidFill>
                </a:ln>
                <a:solidFill>
                  <a:schemeClr val="accent1">
                    <a:lumMod val="75000"/>
                  </a:schemeClr>
                </a:solidFill>
                <a:latin typeface="Arial"/>
                <a:cs typeface="Arial"/>
              </a:rPr>
            </a:br>
            <a:r>
              <a:rPr lang="en-US" b="1" dirty="0">
                <a:ln>
                  <a:solidFill>
                    <a:srgbClr val="002060"/>
                  </a:solidFill>
                </a:ln>
                <a:solidFill>
                  <a:schemeClr val="accent1">
                    <a:lumMod val="75000"/>
                  </a:schemeClr>
                </a:solidFill>
                <a:latin typeface="Arial"/>
                <a:cs typeface="Arial"/>
              </a:rPr>
              <a:t>SUPERVISED CLASSIFICATION MODELS</a:t>
            </a:r>
          </a:p>
        </p:txBody>
      </p:sp>
      <p:sp>
        <p:nvSpPr>
          <p:cNvPr id="3" name="TextBox 2"/>
          <p:cNvSpPr txBox="1"/>
          <p:nvPr/>
        </p:nvSpPr>
        <p:spPr>
          <a:xfrm>
            <a:off x="-267324" y="528300"/>
            <a:ext cx="12726648" cy="784830"/>
          </a:xfrm>
          <a:prstGeom prst="rect">
            <a:avLst/>
          </a:prstGeom>
          <a:noFill/>
        </p:spPr>
        <p:txBody>
          <a:bodyPr wrap="square" lIns="91440" tIns="45720" rIns="91440" bIns="45720" rtlCol="0" anchor="t">
            <a:spAutoFit/>
          </a:bodyPr>
          <a:lstStyle/>
          <a:p>
            <a:pPr algn="ctr"/>
            <a:r>
              <a:rPr lang="en-US" sz="45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Arial"/>
                <a:cs typeface="Arial"/>
              </a:rPr>
              <a:t>IBM PROJECT’S</a:t>
            </a:r>
            <a:endParaRPr lang="en-US" sz="4500" b="1" dirty="0">
              <a:solidFill>
                <a:schemeClr val="accent1">
                  <a:lumMod val="75000"/>
                </a:schemeClr>
              </a:solidFill>
              <a:latin typeface="Arial"/>
              <a:cs typeface="Arial"/>
            </a:endParaRPr>
          </a:p>
        </p:txBody>
      </p:sp>
      <p:sp>
        <p:nvSpPr>
          <p:cNvPr id="4" name="TextBox 3"/>
          <p:cNvSpPr txBox="1"/>
          <p:nvPr/>
        </p:nvSpPr>
        <p:spPr>
          <a:xfrm>
            <a:off x="561309" y="3690516"/>
            <a:ext cx="11804072" cy="2246769"/>
          </a:xfrm>
          <a:prstGeom prst="rect">
            <a:avLst/>
          </a:prstGeom>
          <a:noFill/>
        </p:spPr>
        <p:txBody>
          <a:bodyPr wrap="square" lIns="91440" tIns="45720" rIns="91440" bIns="45720" rtlCol="0" anchor="t">
            <a:spAutoFit/>
          </a:bodyPr>
          <a:lstStyle/>
          <a:p>
            <a:r>
              <a:rPr lang="en-US" sz="2800" b="1" dirty="0">
                <a:solidFill>
                  <a:schemeClr val="bg1"/>
                </a:solidFill>
              </a:rPr>
              <a:t>Presented By :</a:t>
            </a:r>
          </a:p>
          <a:p>
            <a:r>
              <a:rPr lang="en-US" sz="2800" b="1" dirty="0">
                <a:solidFill>
                  <a:schemeClr val="bg1"/>
                </a:solidFill>
              </a:rPr>
              <a:t>Name:</a:t>
            </a:r>
            <a:r>
              <a:rPr lang="en-US" sz="2800" dirty="0">
                <a:solidFill>
                  <a:schemeClr val="bg1"/>
                </a:solidFill>
              </a:rPr>
              <a:t> </a:t>
            </a:r>
            <a:r>
              <a:rPr lang="en-US" sz="2800" dirty="0" err="1">
                <a:solidFill>
                  <a:schemeClr val="bg1"/>
                </a:solidFill>
              </a:rPr>
              <a:t>Manmaya</a:t>
            </a:r>
            <a:r>
              <a:rPr lang="en-US" sz="2800" dirty="0">
                <a:solidFill>
                  <a:schemeClr val="bg1"/>
                </a:solidFill>
              </a:rPr>
              <a:t> Prasad Hotta</a:t>
            </a:r>
            <a:br>
              <a:rPr lang="en-US" sz="2800" dirty="0">
                <a:solidFill>
                  <a:schemeClr val="bg1"/>
                </a:solidFill>
              </a:rPr>
            </a:br>
            <a:r>
              <a:rPr lang="en-US" sz="2800" b="1" dirty="0">
                <a:solidFill>
                  <a:schemeClr val="bg1"/>
                </a:solidFill>
              </a:rPr>
              <a:t>College:</a:t>
            </a:r>
            <a:r>
              <a:rPr lang="en-US" sz="2800" dirty="0">
                <a:solidFill>
                  <a:schemeClr val="bg1"/>
                </a:solidFill>
              </a:rPr>
              <a:t> Trident Academy of Technology</a:t>
            </a:r>
            <a:br>
              <a:rPr lang="en-US" sz="2800" dirty="0">
                <a:solidFill>
                  <a:schemeClr val="bg1"/>
                </a:solidFill>
              </a:rPr>
            </a:br>
            <a:r>
              <a:rPr lang="en-US" sz="2800" b="1" dirty="0">
                <a:solidFill>
                  <a:schemeClr val="bg1"/>
                </a:solidFill>
              </a:rPr>
              <a:t>Department:</a:t>
            </a:r>
            <a:r>
              <a:rPr lang="en-US" sz="2800" dirty="0">
                <a:solidFill>
                  <a:schemeClr val="bg1"/>
                </a:solidFill>
              </a:rPr>
              <a:t> Computer Science and Engineering</a:t>
            </a:r>
            <a:br>
              <a:rPr lang="en-US" sz="2800" dirty="0">
                <a:solidFill>
                  <a:schemeClr val="bg1"/>
                </a:solidFill>
              </a:rPr>
            </a:br>
            <a:r>
              <a:rPr lang="en-US" sz="2800" b="1" dirty="0">
                <a:solidFill>
                  <a:schemeClr val="bg1"/>
                </a:solidFill>
              </a:rPr>
              <a:t>AICTE Internship Student </a:t>
            </a:r>
            <a:r>
              <a:rPr lang="en-US" sz="2800" b="1" dirty="0" err="1">
                <a:solidFill>
                  <a:schemeClr val="bg1"/>
                </a:solidFill>
              </a:rPr>
              <a:t>Regd</a:t>
            </a:r>
            <a:r>
              <a:rPr lang="en-US" sz="2800" b="1" dirty="0">
                <a:solidFill>
                  <a:schemeClr val="bg1"/>
                </a:solidFill>
              </a:rPr>
              <a:t> ID:STU665ae9d3dea901717234131</a:t>
            </a:r>
            <a:endParaRPr lang="en-US" sz="2800" dirty="0">
              <a:solidFill>
                <a:schemeClr val="bg1"/>
              </a:solidFill>
            </a:endParaRPr>
          </a:p>
        </p:txBody>
      </p:sp>
    </p:spTree>
    <p:extLst>
      <p:ext uri="{BB962C8B-B14F-4D97-AF65-F5344CB8AC3E}">
        <p14:creationId xmlns:p14="http://schemas.microsoft.com/office/powerpoint/2010/main" val="9533255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702155"/>
            <a:ext cx="11029616" cy="517045"/>
          </a:xfrm>
        </p:spPr>
        <p:txBody>
          <a:bodyPr>
            <a:normAutofit fontScale="90000"/>
          </a:bodyPr>
          <a:lstStyle/>
          <a:p>
            <a:r>
              <a:rPr lang="en-US" sz="4400" b="1" dirty="0">
                <a:ln>
                  <a:solidFill>
                    <a:schemeClr val="bg2">
                      <a:lumMod val="10000"/>
                    </a:schemeClr>
                  </a:solidFill>
                </a:ln>
                <a:solidFill>
                  <a:schemeClr val="accent1"/>
                </a:solidFill>
                <a:effectLst>
                  <a:glow rad="101600">
                    <a:schemeClr val="accent2">
                      <a:satMod val="175000"/>
                      <a:alpha val="40000"/>
                    </a:schemeClr>
                  </a:glow>
                </a:effectLst>
                <a:latin typeface="Arial"/>
                <a:ea typeface="+mj-lt"/>
                <a:cs typeface="Arial"/>
              </a:rPr>
              <a:t>Result :</a:t>
            </a:r>
            <a:endParaRPr lang="en-US" dirty="0">
              <a:ln>
                <a:solidFill>
                  <a:schemeClr val="bg2">
                    <a:lumMod val="10000"/>
                  </a:schemeClr>
                </a:solidFill>
              </a:ln>
              <a:effectLst>
                <a:glow rad="101600">
                  <a:schemeClr val="accent2">
                    <a:satMod val="175000"/>
                    <a:alpha val="40000"/>
                  </a:schemeClr>
                </a:glow>
              </a:effectLst>
            </a:endParaRPr>
          </a:p>
        </p:txBody>
      </p:sp>
      <p:pic>
        <p:nvPicPr>
          <p:cNvPr id="6" name="Picture 5">
            <a:extLst>
              <a:ext uri="{FF2B5EF4-FFF2-40B4-BE49-F238E27FC236}">
                <a16:creationId xmlns:a16="http://schemas.microsoft.com/office/drawing/2014/main" id="{1CC18024-6FF2-C388-C47E-629AA5523BC8}"/>
              </a:ext>
            </a:extLst>
          </p:cNvPr>
          <p:cNvPicPr>
            <a:picLocks noChangeAspect="1"/>
          </p:cNvPicPr>
          <p:nvPr/>
        </p:nvPicPr>
        <p:blipFill>
          <a:blip r:embed="rId2"/>
          <a:stretch>
            <a:fillRect/>
          </a:stretch>
        </p:blipFill>
        <p:spPr>
          <a:xfrm>
            <a:off x="466893" y="1421769"/>
            <a:ext cx="5799060" cy="4014461"/>
          </a:xfrm>
          <a:prstGeom prst="rect">
            <a:avLst/>
          </a:prstGeom>
        </p:spPr>
      </p:pic>
      <p:pic>
        <p:nvPicPr>
          <p:cNvPr id="8" name="Picture 7">
            <a:extLst>
              <a:ext uri="{FF2B5EF4-FFF2-40B4-BE49-F238E27FC236}">
                <a16:creationId xmlns:a16="http://schemas.microsoft.com/office/drawing/2014/main" id="{77ECBF9C-FD5A-3AED-B9E8-D578AAF470DD}"/>
              </a:ext>
            </a:extLst>
          </p:cNvPr>
          <p:cNvPicPr>
            <a:picLocks noChangeAspect="1"/>
          </p:cNvPicPr>
          <p:nvPr/>
        </p:nvPicPr>
        <p:blipFill>
          <a:blip r:embed="rId3"/>
          <a:srcRect r="20348"/>
          <a:stretch>
            <a:fillRect/>
          </a:stretch>
        </p:blipFill>
        <p:spPr>
          <a:xfrm>
            <a:off x="6718872" y="1039586"/>
            <a:ext cx="4939728" cy="4778828"/>
          </a:xfrm>
          <a:prstGeom prst="rect">
            <a:avLst/>
          </a:prstGeom>
        </p:spPr>
      </p:pic>
    </p:spTree>
    <p:extLst>
      <p:ext uri="{BB962C8B-B14F-4D97-AF65-F5344CB8AC3E}">
        <p14:creationId xmlns:p14="http://schemas.microsoft.com/office/powerpoint/2010/main" val="1483293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DCA7E8-4598-BDAD-525E-A48BAE45AA44}"/>
              </a:ext>
            </a:extLst>
          </p:cNvPr>
          <p:cNvPicPr>
            <a:picLocks noChangeAspect="1"/>
          </p:cNvPicPr>
          <p:nvPr/>
        </p:nvPicPr>
        <p:blipFill>
          <a:blip r:embed="rId2"/>
          <a:srcRect r="34065"/>
          <a:stretch>
            <a:fillRect/>
          </a:stretch>
        </p:blipFill>
        <p:spPr>
          <a:xfrm>
            <a:off x="368371" y="736713"/>
            <a:ext cx="5271924" cy="4145529"/>
          </a:xfrm>
          <a:prstGeom prst="rect">
            <a:avLst/>
          </a:prstGeom>
        </p:spPr>
      </p:pic>
      <p:pic>
        <p:nvPicPr>
          <p:cNvPr id="7" name="Picture 6">
            <a:extLst>
              <a:ext uri="{FF2B5EF4-FFF2-40B4-BE49-F238E27FC236}">
                <a16:creationId xmlns:a16="http://schemas.microsoft.com/office/drawing/2014/main" id="{F50BE836-88A2-F268-776C-FAAC8FBFDD83}"/>
              </a:ext>
            </a:extLst>
          </p:cNvPr>
          <p:cNvPicPr>
            <a:picLocks noChangeAspect="1"/>
          </p:cNvPicPr>
          <p:nvPr/>
        </p:nvPicPr>
        <p:blipFill>
          <a:blip r:embed="rId3"/>
          <a:stretch>
            <a:fillRect/>
          </a:stretch>
        </p:blipFill>
        <p:spPr>
          <a:xfrm>
            <a:off x="6020354" y="736714"/>
            <a:ext cx="5415089" cy="4483414"/>
          </a:xfrm>
          <a:prstGeom prst="rect">
            <a:avLst/>
          </a:prstGeom>
        </p:spPr>
      </p:pic>
    </p:spTree>
    <p:extLst>
      <p:ext uri="{BB962C8B-B14F-4D97-AF65-F5344CB8AC3E}">
        <p14:creationId xmlns:p14="http://schemas.microsoft.com/office/powerpoint/2010/main" val="66111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24E465-CD8B-5013-43F7-EA224D82D426}"/>
              </a:ext>
            </a:extLst>
          </p:cNvPr>
          <p:cNvPicPr>
            <a:picLocks noChangeAspect="1"/>
          </p:cNvPicPr>
          <p:nvPr/>
        </p:nvPicPr>
        <p:blipFill>
          <a:blip r:embed="rId2"/>
          <a:stretch>
            <a:fillRect/>
          </a:stretch>
        </p:blipFill>
        <p:spPr>
          <a:xfrm>
            <a:off x="393340" y="840960"/>
            <a:ext cx="5254892" cy="4599138"/>
          </a:xfrm>
          <a:prstGeom prst="rect">
            <a:avLst/>
          </a:prstGeom>
        </p:spPr>
      </p:pic>
      <p:pic>
        <p:nvPicPr>
          <p:cNvPr id="7" name="Picture 6">
            <a:extLst>
              <a:ext uri="{FF2B5EF4-FFF2-40B4-BE49-F238E27FC236}">
                <a16:creationId xmlns:a16="http://schemas.microsoft.com/office/drawing/2014/main" id="{757D5B8D-946F-756C-F9D3-710051F3FD39}"/>
              </a:ext>
            </a:extLst>
          </p:cNvPr>
          <p:cNvPicPr>
            <a:picLocks noChangeAspect="1"/>
          </p:cNvPicPr>
          <p:nvPr/>
        </p:nvPicPr>
        <p:blipFill>
          <a:blip r:embed="rId3"/>
          <a:stretch>
            <a:fillRect/>
          </a:stretch>
        </p:blipFill>
        <p:spPr>
          <a:xfrm>
            <a:off x="6422249" y="980089"/>
            <a:ext cx="5334646" cy="4244677"/>
          </a:xfrm>
          <a:prstGeom prst="rect">
            <a:avLst/>
          </a:prstGeom>
        </p:spPr>
      </p:pic>
    </p:spTree>
    <p:extLst>
      <p:ext uri="{BB962C8B-B14F-4D97-AF65-F5344CB8AC3E}">
        <p14:creationId xmlns:p14="http://schemas.microsoft.com/office/powerpoint/2010/main" val="2380111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4EBDC-0EF7-1E54-A034-AAB2FA76A11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09F6053-C719-DFE9-E828-33B1E9D89F60}"/>
              </a:ext>
            </a:extLst>
          </p:cNvPr>
          <p:cNvPicPr>
            <a:picLocks noChangeAspect="1"/>
          </p:cNvPicPr>
          <p:nvPr/>
        </p:nvPicPr>
        <p:blipFill>
          <a:blip r:embed="rId2"/>
          <a:stretch>
            <a:fillRect/>
          </a:stretch>
        </p:blipFill>
        <p:spPr>
          <a:xfrm>
            <a:off x="490434" y="996969"/>
            <a:ext cx="5104246" cy="4559262"/>
          </a:xfrm>
          <a:prstGeom prst="rect">
            <a:avLst/>
          </a:prstGeom>
        </p:spPr>
      </p:pic>
      <p:pic>
        <p:nvPicPr>
          <p:cNvPr id="5" name="Picture 4">
            <a:extLst>
              <a:ext uri="{FF2B5EF4-FFF2-40B4-BE49-F238E27FC236}">
                <a16:creationId xmlns:a16="http://schemas.microsoft.com/office/drawing/2014/main" id="{97712906-3041-6CAB-7D37-A3A886B705AA}"/>
              </a:ext>
            </a:extLst>
          </p:cNvPr>
          <p:cNvPicPr>
            <a:picLocks noChangeAspect="1"/>
          </p:cNvPicPr>
          <p:nvPr/>
        </p:nvPicPr>
        <p:blipFill>
          <a:blip r:embed="rId3"/>
          <a:stretch>
            <a:fillRect/>
          </a:stretch>
        </p:blipFill>
        <p:spPr>
          <a:xfrm>
            <a:off x="5956625" y="1174200"/>
            <a:ext cx="5427692" cy="4382031"/>
          </a:xfrm>
          <a:prstGeom prst="rect">
            <a:avLst/>
          </a:prstGeom>
        </p:spPr>
      </p:pic>
    </p:spTree>
    <p:extLst>
      <p:ext uri="{BB962C8B-B14F-4D97-AF65-F5344CB8AC3E}">
        <p14:creationId xmlns:p14="http://schemas.microsoft.com/office/powerpoint/2010/main" val="3597784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0A826-10FA-6AA0-0FD3-80E892EB3BE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D3F5838-EC10-1275-9DBE-26023BC4C2FF}"/>
              </a:ext>
            </a:extLst>
          </p:cNvPr>
          <p:cNvPicPr>
            <a:picLocks noChangeAspect="1"/>
          </p:cNvPicPr>
          <p:nvPr/>
        </p:nvPicPr>
        <p:blipFill>
          <a:blip r:embed="rId2"/>
          <a:stretch>
            <a:fillRect/>
          </a:stretch>
        </p:blipFill>
        <p:spPr>
          <a:xfrm>
            <a:off x="300623" y="1227109"/>
            <a:ext cx="5887906" cy="3767309"/>
          </a:xfrm>
          <a:prstGeom prst="rect">
            <a:avLst/>
          </a:prstGeom>
        </p:spPr>
      </p:pic>
      <p:pic>
        <p:nvPicPr>
          <p:cNvPr id="5" name="Picture 4">
            <a:extLst>
              <a:ext uri="{FF2B5EF4-FFF2-40B4-BE49-F238E27FC236}">
                <a16:creationId xmlns:a16="http://schemas.microsoft.com/office/drawing/2014/main" id="{93AA904A-D654-653C-71DE-CC396D9A9675}"/>
              </a:ext>
            </a:extLst>
          </p:cNvPr>
          <p:cNvPicPr>
            <a:picLocks noChangeAspect="1"/>
          </p:cNvPicPr>
          <p:nvPr/>
        </p:nvPicPr>
        <p:blipFill>
          <a:blip r:embed="rId3"/>
          <a:stretch>
            <a:fillRect/>
          </a:stretch>
        </p:blipFill>
        <p:spPr>
          <a:xfrm>
            <a:off x="6373585" y="1289660"/>
            <a:ext cx="5818415" cy="3522462"/>
          </a:xfrm>
          <a:prstGeom prst="rect">
            <a:avLst/>
          </a:prstGeom>
        </p:spPr>
      </p:pic>
    </p:spTree>
    <p:extLst>
      <p:ext uri="{BB962C8B-B14F-4D97-AF65-F5344CB8AC3E}">
        <p14:creationId xmlns:p14="http://schemas.microsoft.com/office/powerpoint/2010/main" val="641924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B5C26-C291-066E-EC0D-A6246893F36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9E49D2-AE56-9929-F08F-2CD0FFD2D9C9}"/>
              </a:ext>
            </a:extLst>
          </p:cNvPr>
          <p:cNvPicPr>
            <a:picLocks noChangeAspect="1"/>
          </p:cNvPicPr>
          <p:nvPr/>
        </p:nvPicPr>
        <p:blipFill>
          <a:blip r:embed="rId2"/>
          <a:stretch>
            <a:fillRect/>
          </a:stretch>
        </p:blipFill>
        <p:spPr>
          <a:xfrm>
            <a:off x="433275" y="819369"/>
            <a:ext cx="8324282" cy="3074552"/>
          </a:xfrm>
          <a:prstGeom prst="rect">
            <a:avLst/>
          </a:prstGeom>
        </p:spPr>
      </p:pic>
      <p:pic>
        <p:nvPicPr>
          <p:cNvPr id="5" name="Picture 4">
            <a:extLst>
              <a:ext uri="{FF2B5EF4-FFF2-40B4-BE49-F238E27FC236}">
                <a16:creationId xmlns:a16="http://schemas.microsoft.com/office/drawing/2014/main" id="{A603E73A-8639-9D4F-11E0-A990FEB1B784}"/>
              </a:ext>
            </a:extLst>
          </p:cNvPr>
          <p:cNvPicPr>
            <a:picLocks noChangeAspect="1"/>
          </p:cNvPicPr>
          <p:nvPr/>
        </p:nvPicPr>
        <p:blipFill>
          <a:blip r:embed="rId3"/>
          <a:stretch>
            <a:fillRect/>
          </a:stretch>
        </p:blipFill>
        <p:spPr>
          <a:xfrm>
            <a:off x="433275" y="3893921"/>
            <a:ext cx="8324282" cy="2848786"/>
          </a:xfrm>
          <a:prstGeom prst="rect">
            <a:avLst/>
          </a:prstGeom>
        </p:spPr>
      </p:pic>
    </p:spTree>
    <p:extLst>
      <p:ext uri="{BB962C8B-B14F-4D97-AF65-F5344CB8AC3E}">
        <p14:creationId xmlns:p14="http://schemas.microsoft.com/office/powerpoint/2010/main" val="1290793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E8492A-7382-8404-2861-EDF908636C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0E72779-959A-AE0C-5D36-19D4632693BC}"/>
              </a:ext>
            </a:extLst>
          </p:cNvPr>
          <p:cNvPicPr>
            <a:picLocks noChangeAspect="1"/>
          </p:cNvPicPr>
          <p:nvPr/>
        </p:nvPicPr>
        <p:blipFill>
          <a:blip r:embed="rId2"/>
          <a:stretch>
            <a:fillRect/>
          </a:stretch>
        </p:blipFill>
        <p:spPr>
          <a:xfrm>
            <a:off x="462320" y="619734"/>
            <a:ext cx="5334646" cy="6141046"/>
          </a:xfrm>
          <a:prstGeom prst="rect">
            <a:avLst/>
          </a:prstGeom>
        </p:spPr>
      </p:pic>
      <p:pic>
        <p:nvPicPr>
          <p:cNvPr id="5" name="Picture 4">
            <a:extLst>
              <a:ext uri="{FF2B5EF4-FFF2-40B4-BE49-F238E27FC236}">
                <a16:creationId xmlns:a16="http://schemas.microsoft.com/office/drawing/2014/main" id="{1B4E96CC-7744-036F-A5AF-B1756E0CE79A}"/>
              </a:ext>
            </a:extLst>
          </p:cNvPr>
          <p:cNvPicPr>
            <a:picLocks noChangeAspect="1"/>
          </p:cNvPicPr>
          <p:nvPr/>
        </p:nvPicPr>
        <p:blipFill>
          <a:blip r:embed="rId3"/>
          <a:stretch>
            <a:fillRect/>
          </a:stretch>
        </p:blipFill>
        <p:spPr>
          <a:xfrm>
            <a:off x="6210623" y="799348"/>
            <a:ext cx="5188431" cy="4780800"/>
          </a:xfrm>
          <a:prstGeom prst="rect">
            <a:avLst/>
          </a:prstGeom>
        </p:spPr>
      </p:pic>
    </p:spTree>
    <p:extLst>
      <p:ext uri="{BB962C8B-B14F-4D97-AF65-F5344CB8AC3E}">
        <p14:creationId xmlns:p14="http://schemas.microsoft.com/office/powerpoint/2010/main" val="1011002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77835-7E10-C3D1-3C74-0F14E99F02A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5F68930-E542-5652-8D24-FECDA7F0F963}"/>
              </a:ext>
            </a:extLst>
          </p:cNvPr>
          <p:cNvPicPr>
            <a:picLocks noChangeAspect="1"/>
          </p:cNvPicPr>
          <p:nvPr/>
        </p:nvPicPr>
        <p:blipFill>
          <a:blip r:embed="rId2"/>
          <a:stretch>
            <a:fillRect/>
          </a:stretch>
        </p:blipFill>
        <p:spPr>
          <a:xfrm>
            <a:off x="404630" y="695215"/>
            <a:ext cx="5762127" cy="5467569"/>
          </a:xfrm>
          <a:prstGeom prst="rect">
            <a:avLst/>
          </a:prstGeom>
        </p:spPr>
      </p:pic>
    </p:spTree>
    <p:extLst>
      <p:ext uri="{BB962C8B-B14F-4D97-AF65-F5344CB8AC3E}">
        <p14:creationId xmlns:p14="http://schemas.microsoft.com/office/powerpoint/2010/main" val="16550575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2224-8DED-BE6C-59AC-8D38B8AF6C3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B24EAF8-ED86-4982-0C3E-ACFD6C0CF60E}"/>
              </a:ext>
            </a:extLst>
          </p:cNvPr>
          <p:cNvSpPr txBox="1"/>
          <p:nvPr/>
        </p:nvSpPr>
        <p:spPr>
          <a:xfrm>
            <a:off x="416932" y="484413"/>
            <a:ext cx="10662557" cy="646331"/>
          </a:xfrm>
          <a:prstGeom prst="rect">
            <a:avLst/>
          </a:prstGeom>
          <a:noFill/>
        </p:spPr>
        <p:txBody>
          <a:bodyPr wrap="square" rtlCol="0">
            <a:spAutoFit/>
          </a:bodyPr>
          <a:lstStyle/>
          <a:p>
            <a:r>
              <a:rPr lang="en-US" sz="3600" b="1" dirty="0">
                <a:ln>
                  <a:solidFill>
                    <a:schemeClr val="bg2">
                      <a:lumMod val="10000"/>
                    </a:schemeClr>
                  </a:solidFill>
                </a:ln>
                <a:solidFill>
                  <a:schemeClr val="accent1"/>
                </a:solidFill>
                <a:effectLst>
                  <a:glow rad="101600">
                    <a:schemeClr val="accent2">
                      <a:satMod val="175000"/>
                      <a:alpha val="40000"/>
                    </a:schemeClr>
                  </a:glow>
                </a:effectLst>
                <a:latin typeface="Arial"/>
                <a:ea typeface="+mj-lt"/>
                <a:cs typeface="Arial"/>
              </a:rPr>
              <a:t>Project Workflow</a:t>
            </a:r>
            <a:endParaRPr lang="en-IN" sz="3600" dirty="0"/>
          </a:p>
        </p:txBody>
      </p:sp>
      <p:pic>
        <p:nvPicPr>
          <p:cNvPr id="4" name="Picture 3">
            <a:extLst>
              <a:ext uri="{FF2B5EF4-FFF2-40B4-BE49-F238E27FC236}">
                <a16:creationId xmlns:a16="http://schemas.microsoft.com/office/drawing/2014/main" id="{10374DA7-C789-1C84-1EFE-73EED333B54B}"/>
              </a:ext>
            </a:extLst>
          </p:cNvPr>
          <p:cNvPicPr>
            <a:picLocks noChangeAspect="1"/>
          </p:cNvPicPr>
          <p:nvPr/>
        </p:nvPicPr>
        <p:blipFill>
          <a:blip r:embed="rId2"/>
          <a:stretch>
            <a:fillRect/>
          </a:stretch>
        </p:blipFill>
        <p:spPr>
          <a:xfrm>
            <a:off x="293914" y="1075118"/>
            <a:ext cx="11206843" cy="5077879"/>
          </a:xfrm>
          <a:prstGeom prst="rect">
            <a:avLst/>
          </a:prstGeom>
        </p:spPr>
      </p:pic>
    </p:spTree>
    <p:extLst>
      <p:ext uri="{BB962C8B-B14F-4D97-AF65-F5344CB8AC3E}">
        <p14:creationId xmlns:p14="http://schemas.microsoft.com/office/powerpoint/2010/main" val="1743194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FE5B1E-81D6-0C27-9D8F-F9BD38E1F4D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A36C1F5-786F-3DCF-DBBF-C008BB1859FF}"/>
              </a:ext>
            </a:extLst>
          </p:cNvPr>
          <p:cNvPicPr>
            <a:picLocks noChangeAspect="1"/>
          </p:cNvPicPr>
          <p:nvPr/>
        </p:nvPicPr>
        <p:blipFill>
          <a:blip r:embed="rId2"/>
          <a:stretch>
            <a:fillRect/>
          </a:stretch>
        </p:blipFill>
        <p:spPr>
          <a:xfrm>
            <a:off x="217714" y="725656"/>
            <a:ext cx="11424557" cy="5755032"/>
          </a:xfrm>
          <a:prstGeom prst="rect">
            <a:avLst/>
          </a:prstGeom>
        </p:spPr>
      </p:pic>
    </p:spTree>
    <p:extLst>
      <p:ext uri="{BB962C8B-B14F-4D97-AF65-F5344CB8AC3E}">
        <p14:creationId xmlns:p14="http://schemas.microsoft.com/office/powerpoint/2010/main" val="2394558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EB4C-F209-4AE7-AA2B-B3C26CE2C51D}"/>
              </a:ext>
            </a:extLst>
          </p:cNvPr>
          <p:cNvSpPr>
            <a:spLocks noGrp="1"/>
          </p:cNvSpPr>
          <p:nvPr>
            <p:ph type="title"/>
          </p:nvPr>
        </p:nvSpPr>
        <p:spPr>
          <a:xfrm>
            <a:off x="849573" y="558468"/>
            <a:ext cx="10515600" cy="1325563"/>
          </a:xfrm>
        </p:spPr>
        <p:txBody>
          <a:bodyPr/>
          <a:lstStyle/>
          <a:p>
            <a:r>
              <a:rPr lang="en-US" b="1">
                <a:solidFill>
                  <a:srgbClr val="002060"/>
                </a:solidFill>
                <a:latin typeface="Arial" panose="020B0604020202020204" pitchFamily="34" charset="0"/>
                <a:cs typeface="Arial" panose="020B0604020202020204" pitchFamily="34" charset="0"/>
              </a:rPr>
              <a:t>OUTLINE</a:t>
            </a:r>
          </a:p>
        </p:txBody>
      </p:sp>
      <p:sp>
        <p:nvSpPr>
          <p:cNvPr id="3" name="Content Placeholder 2">
            <a:extLst>
              <a:ext uri="{FF2B5EF4-FFF2-40B4-BE49-F238E27FC236}">
                <a16:creationId xmlns:a16="http://schemas.microsoft.com/office/drawing/2014/main" id="{B2678641-EEA3-4EC4-BF39-4075B0C120E8}"/>
              </a:ext>
            </a:extLst>
          </p:cNvPr>
          <p:cNvSpPr>
            <a:spLocks noGrp="1"/>
          </p:cNvSpPr>
          <p:nvPr>
            <p:ph idx="1"/>
          </p:nvPr>
        </p:nvSpPr>
        <p:spPr>
          <a:xfrm>
            <a:off x="838200" y="1618938"/>
            <a:ext cx="11019020" cy="5239062"/>
          </a:xfrm>
        </p:spPr>
        <p:txBody>
          <a:bodyPr vert="horz" lIns="91440" tIns="45720" rIns="91440" bIns="45720" rtlCol="0" anchor="t">
            <a:noAutofit/>
          </a:bodyPr>
          <a:lstStyle/>
          <a:p>
            <a:pPr marL="0" indent="0">
              <a:buNone/>
            </a:pPr>
            <a:r>
              <a:rPr lang="en-US" sz="2000" b="1" dirty="0">
                <a:latin typeface="Arial"/>
                <a:ea typeface="+mn-lt"/>
                <a:cs typeface="Arial"/>
              </a:rPr>
              <a:t>  </a:t>
            </a:r>
            <a:endParaRPr lang="en-US" dirty="0">
              <a:latin typeface="Arial"/>
              <a:cs typeface="Arial"/>
            </a:endParaRPr>
          </a:p>
          <a:p>
            <a:pPr marL="305435" indent="-305435"/>
            <a:r>
              <a:rPr lang="en-US" sz="2000" b="1" dirty="0">
                <a:latin typeface="Arial"/>
                <a:ea typeface="+mn-lt"/>
                <a:cs typeface="Arial"/>
              </a:rPr>
              <a:t>Problem Statement </a:t>
            </a:r>
            <a:endParaRPr lang="en-US" dirty="0">
              <a:latin typeface="Arial"/>
              <a:cs typeface="Arial"/>
            </a:endParaRPr>
          </a:p>
          <a:p>
            <a:pPr marL="305435" indent="-305435"/>
            <a:r>
              <a:rPr lang="en-US" sz="2000" b="1" dirty="0">
                <a:latin typeface="Arial"/>
                <a:ea typeface="+mn-lt"/>
                <a:cs typeface="Calibri"/>
              </a:rPr>
              <a:t>System </a:t>
            </a:r>
            <a:r>
              <a:rPr lang="en-US" sz="2000" b="1" dirty="0">
                <a:latin typeface="Arial"/>
                <a:ea typeface="+mn-lt"/>
                <a:cs typeface="+mn-lt"/>
              </a:rPr>
              <a:t>Development Approach </a:t>
            </a:r>
            <a:r>
              <a:rPr lang="en-US" sz="2000" dirty="0">
                <a:latin typeface="Arial"/>
                <a:ea typeface="+mn-lt"/>
                <a:cs typeface="+mn-lt"/>
              </a:rPr>
              <a:t> </a:t>
            </a:r>
            <a:endParaRPr lang="en-US" dirty="0">
              <a:latin typeface="Arial"/>
              <a:ea typeface="+mn-lt"/>
              <a:cs typeface="+mn-lt"/>
            </a:endParaRPr>
          </a:p>
          <a:p>
            <a:pPr marL="305435" indent="-305435"/>
            <a:r>
              <a:rPr lang="en-US" sz="2000" b="1" dirty="0">
                <a:latin typeface="Arial"/>
                <a:ea typeface="+mn-lt"/>
                <a:cs typeface="+mn-lt"/>
              </a:rPr>
              <a:t>Algorithm &amp; Deployment  </a:t>
            </a:r>
            <a:endParaRPr lang="en-US" dirty="0">
              <a:latin typeface="Arial"/>
              <a:cs typeface="Calibri"/>
            </a:endParaRPr>
          </a:p>
          <a:p>
            <a:pPr marL="305435" indent="-305435"/>
            <a:r>
              <a:rPr lang="en-US" sz="2000" b="1" dirty="0">
                <a:latin typeface="Arial"/>
                <a:ea typeface="+mn-lt"/>
                <a:cs typeface="Arial"/>
              </a:rPr>
              <a:t>Result</a:t>
            </a:r>
          </a:p>
          <a:p>
            <a:pPr marL="305435" indent="-305435"/>
            <a:r>
              <a:rPr lang="en-US" sz="2000" b="1" dirty="0">
                <a:latin typeface="Arial"/>
                <a:ea typeface="+mn-lt"/>
                <a:cs typeface="Arial"/>
              </a:rPr>
              <a:t>Project Workflow</a:t>
            </a:r>
          </a:p>
          <a:p>
            <a:pPr marL="305435" indent="-305435"/>
            <a:r>
              <a:rPr lang="en-US" sz="2000" b="1" dirty="0">
                <a:latin typeface="Arial"/>
                <a:ea typeface="+mn-lt"/>
                <a:cs typeface="Arial"/>
              </a:rPr>
              <a:t>Conclusion</a:t>
            </a:r>
            <a:endParaRPr lang="en-US" dirty="0">
              <a:latin typeface="Arial"/>
              <a:cs typeface="Arial"/>
            </a:endParaRPr>
          </a:p>
          <a:p>
            <a:pPr marL="305435" indent="-305435"/>
            <a:r>
              <a:rPr lang="en-US" sz="2000" b="1" dirty="0">
                <a:latin typeface="Arial"/>
                <a:ea typeface="+mn-lt"/>
                <a:cs typeface="Arial"/>
              </a:rPr>
              <a:t>Future Scope</a:t>
            </a:r>
          </a:p>
          <a:p>
            <a:pPr marL="305435" indent="-305435"/>
            <a:r>
              <a:rPr lang="en-US" sz="2000" b="1" dirty="0">
                <a:latin typeface="Arial"/>
                <a:ea typeface="+mn-lt"/>
                <a:cs typeface="Arial"/>
              </a:rPr>
              <a:t>References</a:t>
            </a:r>
            <a:endParaRPr lang="en-US" dirty="0">
              <a:latin typeface="Arial"/>
              <a:cs typeface="Arial"/>
            </a:endParaRPr>
          </a:p>
          <a:p>
            <a:pPr marL="305435" indent="-305435"/>
            <a:endParaRPr lang="en-US" dirty="0">
              <a:latin typeface="Arial"/>
              <a:cs typeface="Arial"/>
            </a:endParaRPr>
          </a:p>
        </p:txBody>
      </p:sp>
    </p:spTree>
    <p:extLst>
      <p:ext uri="{BB962C8B-B14F-4D97-AF65-F5344CB8AC3E}">
        <p14:creationId xmlns:p14="http://schemas.microsoft.com/office/powerpoint/2010/main" val="29001537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E1D20-F067-0D24-BD01-CA7056307AE6}"/>
              </a:ext>
            </a:extLst>
          </p:cNvPr>
          <p:cNvPicPr>
            <a:picLocks noChangeAspect="1"/>
          </p:cNvPicPr>
          <p:nvPr/>
        </p:nvPicPr>
        <p:blipFill>
          <a:blip r:embed="rId2"/>
          <a:stretch>
            <a:fillRect/>
          </a:stretch>
        </p:blipFill>
        <p:spPr>
          <a:xfrm>
            <a:off x="293915" y="720932"/>
            <a:ext cx="11315700" cy="4667497"/>
          </a:xfrm>
          <a:prstGeom prst="rect">
            <a:avLst/>
          </a:prstGeom>
        </p:spPr>
      </p:pic>
      <p:sp>
        <p:nvSpPr>
          <p:cNvPr id="2" name="TextBox 1">
            <a:extLst>
              <a:ext uri="{FF2B5EF4-FFF2-40B4-BE49-F238E27FC236}">
                <a16:creationId xmlns:a16="http://schemas.microsoft.com/office/drawing/2014/main" id="{A982D862-B610-8AB8-F724-C5717282EA97}"/>
              </a:ext>
            </a:extLst>
          </p:cNvPr>
          <p:cNvSpPr txBox="1"/>
          <p:nvPr/>
        </p:nvSpPr>
        <p:spPr>
          <a:xfrm>
            <a:off x="310243" y="5747657"/>
            <a:ext cx="9051471" cy="1200329"/>
          </a:xfrm>
          <a:prstGeom prst="rect">
            <a:avLst/>
          </a:prstGeom>
          <a:noFill/>
        </p:spPr>
        <p:txBody>
          <a:bodyPr wrap="square" rtlCol="0">
            <a:spAutoFit/>
          </a:bodyPr>
          <a:lstStyle/>
          <a:p>
            <a:r>
              <a:rPr lang="en-US" b="1" u="sng" dirty="0">
                <a:latin typeface="Arial"/>
                <a:ea typeface="+mn-lt"/>
                <a:cs typeface="Arial"/>
              </a:rPr>
              <a:t>For complete </a:t>
            </a:r>
            <a:r>
              <a:rPr lang="en-US" b="1" u="sng" dirty="0" err="1">
                <a:latin typeface="Arial"/>
                <a:ea typeface="+mn-lt"/>
                <a:cs typeface="Arial"/>
              </a:rPr>
              <a:t>code,datasets</a:t>
            </a:r>
            <a:r>
              <a:rPr lang="en-US" b="1" u="sng" dirty="0">
                <a:latin typeface="Arial"/>
                <a:ea typeface="+mn-lt"/>
                <a:cs typeface="Arial"/>
              </a:rPr>
              <a:t> </a:t>
            </a:r>
            <a:r>
              <a:rPr lang="en-US" b="1" u="sng">
                <a:latin typeface="Arial"/>
                <a:ea typeface="+mn-lt"/>
                <a:cs typeface="Arial"/>
              </a:rPr>
              <a:t>and documentation :</a:t>
            </a:r>
            <a:endParaRPr lang="en-US" b="1" u="sng" dirty="0">
              <a:latin typeface="Arial"/>
              <a:ea typeface="+mn-lt"/>
              <a:cs typeface="Arial"/>
            </a:endParaRPr>
          </a:p>
          <a:p>
            <a:r>
              <a:rPr lang="en-US" b="1" dirty="0">
                <a:latin typeface="Arial"/>
                <a:ea typeface="+mn-lt"/>
                <a:cs typeface="Arial"/>
              </a:rPr>
              <a:t>Please visit my GitHub </a:t>
            </a:r>
            <a:r>
              <a:rPr lang="en-US" b="1" dirty="0" err="1">
                <a:latin typeface="Arial"/>
                <a:ea typeface="+mn-lt"/>
                <a:cs typeface="Arial"/>
              </a:rPr>
              <a:t>repository:https</a:t>
            </a:r>
            <a:r>
              <a:rPr lang="en-US" b="1" dirty="0">
                <a:latin typeface="Arial"/>
                <a:ea typeface="+mn-lt"/>
                <a:cs typeface="Arial"/>
              </a:rPr>
              <a:t>://github.com/</a:t>
            </a:r>
            <a:r>
              <a:rPr lang="en-US" b="1" dirty="0" err="1">
                <a:latin typeface="Arial"/>
                <a:ea typeface="+mn-lt"/>
                <a:cs typeface="Arial"/>
              </a:rPr>
              <a:t>manmayahotta</a:t>
            </a:r>
            <a:r>
              <a:rPr lang="en-US" b="1" dirty="0">
                <a:latin typeface="Arial"/>
                <a:ea typeface="+mn-lt"/>
                <a:cs typeface="Arial"/>
              </a:rPr>
              <a:t>/IBM-</a:t>
            </a:r>
            <a:r>
              <a:rPr lang="en-US" b="1" dirty="0" err="1">
                <a:latin typeface="Arial"/>
                <a:ea typeface="+mn-lt"/>
                <a:cs typeface="Arial"/>
              </a:rPr>
              <a:t>SkillsBuild</a:t>
            </a:r>
            <a:r>
              <a:rPr lang="en-US" b="1" dirty="0">
                <a:latin typeface="Arial"/>
                <a:ea typeface="+mn-lt"/>
                <a:cs typeface="Arial"/>
              </a:rPr>
              <a:t>-Employee-Salary-</a:t>
            </a:r>
            <a:r>
              <a:rPr lang="en-US" b="1" dirty="0" err="1">
                <a:latin typeface="Arial"/>
                <a:ea typeface="+mn-lt"/>
                <a:cs typeface="Arial"/>
              </a:rPr>
              <a:t>Prediction.git</a:t>
            </a:r>
            <a:endParaRPr lang="en-US" dirty="0">
              <a:latin typeface="Arial"/>
              <a:cs typeface="Arial"/>
            </a:endParaRPr>
          </a:p>
          <a:p>
            <a:endParaRPr lang="en-IN" dirty="0"/>
          </a:p>
        </p:txBody>
      </p:sp>
    </p:spTree>
    <p:extLst>
      <p:ext uri="{BB962C8B-B14F-4D97-AF65-F5344CB8AC3E}">
        <p14:creationId xmlns:p14="http://schemas.microsoft.com/office/powerpoint/2010/main" val="1722423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Conclusion</a:t>
            </a:r>
            <a:endParaRPr lang="en-US" dirty="0">
              <a:ln>
                <a:solidFill>
                  <a:schemeClr val="bg2">
                    <a:lumMod val="10000"/>
                  </a:schemeClr>
                </a:solidFill>
              </a:ln>
              <a:effectLst>
                <a:glow rad="63500">
                  <a:schemeClr val="accent2">
                    <a:satMod val="175000"/>
                    <a:alpha val="40000"/>
                  </a:schemeClr>
                </a:glow>
              </a:effectLst>
            </a:endParaRPr>
          </a:p>
        </p:txBody>
      </p:sp>
      <p:sp>
        <p:nvSpPr>
          <p:cNvPr id="2" name="Content Placeholder 1">
            <a:extLst>
              <a:ext uri="{FF2B5EF4-FFF2-40B4-BE49-F238E27FC236}">
                <a16:creationId xmlns:a16="http://schemas.microsoft.com/office/drawing/2014/main" id="{005E46AB-32C4-4B57-A2B1-50738A64BE1B}"/>
              </a:ext>
            </a:extLst>
          </p:cNvPr>
          <p:cNvSpPr>
            <a:spLocks noGrp="1"/>
          </p:cNvSpPr>
          <p:nvPr>
            <p:ph idx="1"/>
          </p:nvPr>
        </p:nvSpPr>
        <p:spPr>
          <a:xfrm>
            <a:off x="581192" y="1482520"/>
            <a:ext cx="11029615" cy="4673324"/>
          </a:xfrm>
        </p:spPr>
        <p:txBody>
          <a:bodyPr>
            <a:normAutofit fontScale="77500" lnSpcReduction="20000"/>
          </a:bodyPr>
          <a:lstStyle/>
          <a:p>
            <a:pPr>
              <a:buFont typeface="Wingdings" panose="05000000000000000000" pitchFamily="2" charset="2"/>
              <a:buChar char="q"/>
            </a:pPr>
            <a:r>
              <a:rPr lang="en-US" sz="2800" dirty="0">
                <a:solidFill>
                  <a:schemeClr val="tx1">
                    <a:lumMod val="95000"/>
                    <a:lumOff val="5000"/>
                  </a:schemeClr>
                </a:solidFill>
              </a:rPr>
              <a:t>The project demonstrates a complete machine learning workflow—from data preprocessing to model deployment.</a:t>
            </a:r>
          </a:p>
          <a:p>
            <a:pPr>
              <a:buFont typeface="Wingdings" panose="05000000000000000000" pitchFamily="2" charset="2"/>
              <a:buChar char="q"/>
            </a:pPr>
            <a:r>
              <a:rPr lang="en-US" sz="2800" dirty="0">
                <a:solidFill>
                  <a:schemeClr val="tx1">
                    <a:lumMod val="95000"/>
                    <a:lumOff val="5000"/>
                  </a:schemeClr>
                </a:solidFill>
              </a:rPr>
              <a:t>Various regression algorithms were explored and evaluated to predict employee salaries effectively.</a:t>
            </a:r>
          </a:p>
          <a:p>
            <a:pPr>
              <a:buFont typeface="Wingdings" panose="05000000000000000000" pitchFamily="2" charset="2"/>
              <a:buChar char="q"/>
            </a:pPr>
            <a:r>
              <a:rPr lang="en-US" sz="2800" dirty="0">
                <a:solidFill>
                  <a:schemeClr val="tx1">
                    <a:lumMod val="95000"/>
                    <a:lumOff val="5000"/>
                  </a:schemeClr>
                </a:solidFill>
              </a:rPr>
              <a:t>Data cleaning, encoding, and outlier handling ensured that the model was trained on high-quality data.</a:t>
            </a:r>
          </a:p>
          <a:p>
            <a:pPr>
              <a:buFont typeface="Wingdings" panose="05000000000000000000" pitchFamily="2" charset="2"/>
              <a:buChar char="q"/>
            </a:pPr>
            <a:r>
              <a:rPr lang="en-US" sz="2800" dirty="0">
                <a:solidFill>
                  <a:schemeClr val="tx1">
                    <a:lumMod val="95000"/>
                    <a:lumOff val="5000"/>
                  </a:schemeClr>
                </a:solidFill>
              </a:rPr>
              <a:t>The integration of a user-friendly </a:t>
            </a:r>
            <a:r>
              <a:rPr lang="en-US" sz="2800" b="1" dirty="0" err="1">
                <a:solidFill>
                  <a:schemeClr val="tx1">
                    <a:lumMod val="95000"/>
                    <a:lumOff val="5000"/>
                  </a:schemeClr>
                </a:solidFill>
              </a:rPr>
              <a:t>Streamlit</a:t>
            </a:r>
            <a:r>
              <a:rPr lang="en-US" sz="2800" dirty="0">
                <a:solidFill>
                  <a:schemeClr val="tx1">
                    <a:lumMod val="95000"/>
                    <a:lumOff val="5000"/>
                  </a:schemeClr>
                </a:solidFill>
              </a:rPr>
              <a:t> interface enables real-time and batch salary predictions.</a:t>
            </a:r>
          </a:p>
          <a:p>
            <a:pPr>
              <a:buFont typeface="Wingdings" panose="05000000000000000000" pitchFamily="2" charset="2"/>
              <a:buChar char="q"/>
            </a:pPr>
            <a:r>
              <a:rPr lang="en-US" sz="2800" dirty="0">
                <a:solidFill>
                  <a:schemeClr val="tx1">
                    <a:lumMod val="95000"/>
                    <a:lumOff val="5000"/>
                  </a:schemeClr>
                </a:solidFill>
              </a:rPr>
              <a:t>This system highlights the role of </a:t>
            </a:r>
            <a:r>
              <a:rPr lang="en-US" sz="2800" b="1" dirty="0">
                <a:solidFill>
                  <a:schemeClr val="tx1">
                    <a:lumMod val="95000"/>
                    <a:lumOff val="5000"/>
                  </a:schemeClr>
                </a:solidFill>
              </a:rPr>
              <a:t>data-driven approaches</a:t>
            </a:r>
            <a:r>
              <a:rPr lang="en-US" sz="2800" dirty="0">
                <a:solidFill>
                  <a:schemeClr val="tx1">
                    <a:lumMod val="95000"/>
                    <a:lumOff val="5000"/>
                  </a:schemeClr>
                </a:solidFill>
              </a:rPr>
              <a:t> in assisting HR and organizational decision-making.</a:t>
            </a:r>
          </a:p>
          <a:p>
            <a:pPr>
              <a:buFont typeface="Wingdings" panose="05000000000000000000" pitchFamily="2" charset="2"/>
              <a:buChar char="q"/>
            </a:pPr>
            <a:r>
              <a:rPr lang="en-US" sz="2800" dirty="0">
                <a:solidFill>
                  <a:schemeClr val="tx1">
                    <a:lumMod val="95000"/>
                    <a:lumOff val="5000"/>
                  </a:schemeClr>
                </a:solidFill>
              </a:rPr>
              <a:t>The predictive model can serve as a foundation for future enhancements in salary forecasting systems.</a:t>
            </a:r>
          </a:p>
          <a:p>
            <a:pPr>
              <a:buFont typeface="Wingdings" panose="05000000000000000000" pitchFamily="2" charset="2"/>
              <a:buChar char="q"/>
            </a:pPr>
            <a:endParaRPr lang="en-IN" sz="2800" dirty="0">
              <a:solidFill>
                <a:schemeClr val="tx1">
                  <a:lumMod val="95000"/>
                  <a:lumOff val="5000"/>
                </a:schemeClr>
              </a:solidFill>
            </a:endParaRPr>
          </a:p>
        </p:txBody>
      </p:sp>
    </p:spTree>
    <p:extLst>
      <p:ext uri="{BB962C8B-B14F-4D97-AF65-F5344CB8AC3E}">
        <p14:creationId xmlns:p14="http://schemas.microsoft.com/office/powerpoint/2010/main" val="3183315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968F13-9AC4-7120-7ACD-9F752C767D5D}"/>
              </a:ext>
            </a:extLst>
          </p:cNvPr>
          <p:cNvSpPr txBox="1">
            <a:spLocks/>
          </p:cNvSpPr>
          <p:nvPr/>
        </p:nvSpPr>
        <p:spPr>
          <a:xfrm>
            <a:off x="486684" y="659602"/>
            <a:ext cx="11029616" cy="530296"/>
          </a:xfrm>
          <a:prstGeom prst="rect">
            <a:avLst/>
          </a:prstGeom>
        </p:spPr>
        <p:txBody>
          <a:bodyPr vert="horz" lIns="91440" tIns="45720" rIns="91440" bIns="45720" rtlCol="0" anchor="b">
            <a:noAutofit/>
          </a:bodyPr>
          <a:lst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ln>
                  <a:solidFill>
                    <a:schemeClr val="bg2">
                      <a:lumMod val="10000"/>
                    </a:schemeClr>
                  </a:solidFill>
                </a:ln>
                <a:solidFill>
                  <a:schemeClr val="accent1"/>
                </a:solidFill>
                <a:effectLst>
                  <a:glow rad="101600">
                    <a:schemeClr val="accent2">
                      <a:satMod val="175000"/>
                      <a:alpha val="40000"/>
                    </a:schemeClr>
                  </a:glow>
                </a:effectLst>
                <a:latin typeface="Arial"/>
                <a:ea typeface="+mj-lt"/>
                <a:cs typeface="Arial"/>
              </a:rPr>
              <a:t>future scope</a:t>
            </a:r>
            <a:endParaRPr lang="en-US" sz="4000" b="1" dirty="0">
              <a:solidFill>
                <a:schemeClr val="accent1"/>
              </a:solidFill>
              <a:latin typeface="Arial"/>
              <a:cs typeface="Arial"/>
            </a:endParaRPr>
          </a:p>
        </p:txBody>
      </p:sp>
      <p:sp>
        <p:nvSpPr>
          <p:cNvPr id="8" name="Rectangle 4">
            <a:extLst>
              <a:ext uri="{FF2B5EF4-FFF2-40B4-BE49-F238E27FC236}">
                <a16:creationId xmlns:a16="http://schemas.microsoft.com/office/drawing/2014/main" id="{D8E35301-C82F-CF02-3DA6-0E4091A581FC}"/>
              </a:ext>
            </a:extLst>
          </p:cNvPr>
          <p:cNvSpPr>
            <a:spLocks noGrp="1" noChangeArrowheads="1"/>
          </p:cNvSpPr>
          <p:nvPr>
            <p:ph idx="1"/>
          </p:nvPr>
        </p:nvSpPr>
        <p:spPr bwMode="auto">
          <a:xfrm>
            <a:off x="581192" y="1302732"/>
            <a:ext cx="11075138"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Real-Time Data Integration</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 the future, the system can be enhanced by integrating with real-time HR management tools. This will allow the model to continuously learn and adapt from live employee data, improving accuracy and relevance over time.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Advanced Model Enhancement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Beyond linear regression, future iterations can leverage advanced machine learning techniques like Random Forest, Gradient Boosting, and Deep Neural Networks. Additionally, incorporating techniques like Grid Search and Cross-Validation will optimize model performance.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Expanded Feature Set</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Including more predictive features such as job location, industry sector, company size, work performance scores, and current market salary benchmarks can make the model more robust and context-aware.</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Cross-Platform &amp; Multilingual Accessibility</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The </a:t>
            </a:r>
            <a:r>
              <a:rPr kumimoji="0" lang="en-US" altLang="en-US" sz="1800" b="0"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application can be further extended to mobile platforms (Android/iOS) and support multiple languages, making it accessible to HR teams and users across different regions and languages.</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1" i="0" u="none" strike="noStrike" cap="none" normalizeH="0" baseline="0" dirty="0">
                <a:ln>
                  <a:noFill/>
                </a:ln>
                <a:solidFill>
                  <a:schemeClr val="tx1"/>
                </a:solidFill>
                <a:effectLst/>
                <a:latin typeface="Arial" panose="020B0604020202020204" pitchFamily="34" charset="0"/>
              </a:rPr>
              <a:t>Cloud Deployment &amp; API Access</a:t>
            </a:r>
            <a:br>
              <a:rPr kumimoji="0" lang="en-US" altLang="en-US" sz="1800" b="0" i="0" u="none" strike="noStrike" cap="none" normalizeH="0" baseline="0" dirty="0">
                <a:ln>
                  <a:noFill/>
                </a:ln>
                <a:solidFill>
                  <a:schemeClr val="tx1"/>
                </a:solidFill>
                <a:effectLst/>
                <a:latin typeface="Arial" panose="020B0604020202020204" pitchFamily="34" charset="0"/>
              </a:rPr>
            </a:br>
            <a:r>
              <a:rPr kumimoji="0" lang="en-US" altLang="en-US" sz="1800" b="0" i="0" u="none" strike="noStrike" cap="none" normalizeH="0" baseline="0" dirty="0">
                <a:ln>
                  <a:noFill/>
                </a:ln>
                <a:solidFill>
                  <a:schemeClr val="tx1"/>
                </a:solidFill>
                <a:effectLst/>
                <a:latin typeface="Arial" panose="020B0604020202020204" pitchFamily="34" charset="0"/>
              </a:rPr>
              <a:t>Future deployment using cloud platforms like AWS, Azure, or Google Cloud can provide scalable infrastructure. Secure RESTful APIs can allow other systems or web apps to access the model as a service, ensuring scalability and wider integration.</a:t>
            </a:r>
          </a:p>
        </p:txBody>
      </p:sp>
    </p:spTree>
    <p:extLst>
      <p:ext uri="{BB962C8B-B14F-4D97-AF65-F5344CB8AC3E}">
        <p14:creationId xmlns:p14="http://schemas.microsoft.com/office/powerpoint/2010/main" val="614882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ln>
                  <a:solidFill>
                    <a:schemeClr val="bg2">
                      <a:lumMod val="10000"/>
                    </a:schemeClr>
                  </a:solidFill>
                </a:ln>
                <a:solidFill>
                  <a:schemeClr val="accent1"/>
                </a:solidFill>
                <a:effectLst>
                  <a:glow rad="101600">
                    <a:schemeClr val="accent2">
                      <a:satMod val="175000"/>
                      <a:alpha val="40000"/>
                    </a:schemeClr>
                  </a:glow>
                </a:effectLst>
                <a:latin typeface="Arial"/>
                <a:ea typeface="+mj-lt"/>
                <a:cs typeface="Arial"/>
              </a:rPr>
              <a:t>references</a:t>
            </a:r>
            <a:endParaRPr lang="en-US" sz="4400" b="1" dirty="0">
              <a:solidFill>
                <a:schemeClr val="accent1"/>
              </a:solidFill>
              <a:latin typeface="Arial"/>
              <a:cs typeface="Arial"/>
            </a:endParaRPr>
          </a:p>
        </p:txBody>
      </p:sp>
      <p:sp>
        <p:nvSpPr>
          <p:cNvPr id="4" name="Rectangle 2">
            <a:extLst>
              <a:ext uri="{FF2B5EF4-FFF2-40B4-BE49-F238E27FC236}">
                <a16:creationId xmlns:a16="http://schemas.microsoft.com/office/drawing/2014/main" id="{7FC81B6A-617C-1ED8-7318-50016C7CD44D}"/>
              </a:ext>
            </a:extLst>
          </p:cNvPr>
          <p:cNvSpPr>
            <a:spLocks noGrp="1" noChangeArrowheads="1"/>
          </p:cNvSpPr>
          <p:nvPr>
            <p:ph idx="1"/>
          </p:nvPr>
        </p:nvSpPr>
        <p:spPr bwMode="auto">
          <a:xfrm>
            <a:off x="581193" y="1358897"/>
            <a:ext cx="11194248" cy="455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Wingdings" panose="05000000000000000000" pitchFamily="2" charset="2"/>
              <a:buChar char="q"/>
            </a:pPr>
            <a:r>
              <a:rPr lang="en-US" sz="1800" b="1" dirty="0">
                <a:solidFill>
                  <a:schemeClr val="tx1">
                    <a:lumMod val="95000"/>
                    <a:lumOff val="5000"/>
                  </a:schemeClr>
                </a:solidFill>
              </a:rPr>
              <a:t>Scikit-Learn</a:t>
            </a:r>
            <a:r>
              <a:rPr lang="en-US" sz="1800" dirty="0">
                <a:solidFill>
                  <a:schemeClr val="tx1">
                    <a:lumMod val="95000"/>
                    <a:lumOff val="5000"/>
                  </a:schemeClr>
                </a:solidFill>
              </a:rPr>
              <a:t> – Machine learning library used for implementing the Linear Regression model and evaluating metrics like R² score.</a:t>
            </a:r>
            <a:br>
              <a:rPr lang="en-US" sz="1800" dirty="0">
                <a:solidFill>
                  <a:schemeClr val="tx1">
                    <a:lumMod val="95000"/>
                    <a:lumOff val="5000"/>
                  </a:schemeClr>
                </a:solidFill>
              </a:rPr>
            </a:br>
            <a:r>
              <a:rPr lang="en-US" sz="1800" dirty="0">
                <a:solidFill>
                  <a:schemeClr val="tx1">
                    <a:lumMod val="95000"/>
                    <a:lumOff val="5000"/>
                  </a:schemeClr>
                </a:solidFill>
              </a:rPr>
              <a:t>🔗 </a:t>
            </a:r>
            <a:r>
              <a:rPr lang="en-US" sz="1800" dirty="0">
                <a:solidFill>
                  <a:schemeClr val="tx1">
                    <a:lumMod val="95000"/>
                    <a:lumOff val="5000"/>
                  </a:schemeClr>
                </a:solidFill>
                <a:hlinkClick r:id="rId2">
                  <a:extLst>
                    <a:ext uri="{A12FA001-AC4F-418D-AE19-62706E023703}">
                      <ahyp:hlinkClr xmlns:ahyp="http://schemas.microsoft.com/office/drawing/2018/hyperlinkcolor" val="tx"/>
                    </a:ext>
                  </a:extLst>
                </a:hlinkClick>
              </a:rPr>
              <a:t>https://scikit-learn.org</a:t>
            </a:r>
            <a:endParaRPr lang="en-US" sz="1800" dirty="0">
              <a:solidFill>
                <a:schemeClr val="tx1">
                  <a:lumMod val="95000"/>
                  <a:lumOff val="5000"/>
                </a:schemeClr>
              </a:solidFill>
            </a:endParaRPr>
          </a:p>
          <a:p>
            <a:pPr>
              <a:buFont typeface="Wingdings" panose="05000000000000000000" pitchFamily="2" charset="2"/>
              <a:buChar char="q"/>
            </a:pPr>
            <a:r>
              <a:rPr lang="en-US" sz="1800" b="1" dirty="0">
                <a:solidFill>
                  <a:schemeClr val="tx1">
                    <a:lumMod val="95000"/>
                    <a:lumOff val="5000"/>
                  </a:schemeClr>
                </a:solidFill>
              </a:rPr>
              <a:t>Pandas</a:t>
            </a:r>
            <a:r>
              <a:rPr lang="en-US" sz="1800" dirty="0">
                <a:solidFill>
                  <a:schemeClr val="tx1">
                    <a:lumMod val="95000"/>
                    <a:lumOff val="5000"/>
                  </a:schemeClr>
                </a:solidFill>
              </a:rPr>
              <a:t> – Used for data loading, preprocessing, and manipulation (e.g., handling CSV files and feature selection).</a:t>
            </a:r>
            <a:br>
              <a:rPr lang="en-US" sz="1800" dirty="0">
                <a:solidFill>
                  <a:schemeClr val="tx1">
                    <a:lumMod val="95000"/>
                    <a:lumOff val="5000"/>
                  </a:schemeClr>
                </a:solidFill>
              </a:rPr>
            </a:br>
            <a:r>
              <a:rPr lang="en-US" sz="1800" dirty="0">
                <a:solidFill>
                  <a:schemeClr val="tx1">
                    <a:lumMod val="95000"/>
                    <a:lumOff val="5000"/>
                  </a:schemeClr>
                </a:solidFill>
              </a:rPr>
              <a:t>🔗 https://pandas.pydata.org</a:t>
            </a:r>
          </a:p>
          <a:p>
            <a:pPr>
              <a:buFont typeface="Wingdings" panose="05000000000000000000" pitchFamily="2" charset="2"/>
              <a:buChar char="q"/>
            </a:pPr>
            <a:r>
              <a:rPr lang="en-US" sz="1800" b="1" dirty="0">
                <a:solidFill>
                  <a:schemeClr val="tx1">
                    <a:lumMod val="95000"/>
                    <a:lumOff val="5000"/>
                  </a:schemeClr>
                </a:solidFill>
              </a:rPr>
              <a:t>NumPy</a:t>
            </a:r>
            <a:r>
              <a:rPr lang="en-US" sz="1800" dirty="0">
                <a:solidFill>
                  <a:schemeClr val="tx1">
                    <a:lumMod val="95000"/>
                    <a:lumOff val="5000"/>
                  </a:schemeClr>
                </a:solidFill>
              </a:rPr>
              <a:t> – Provided numerical computation support for array operations and model input formatting.</a:t>
            </a:r>
            <a:br>
              <a:rPr lang="en-US" sz="1800" dirty="0">
                <a:solidFill>
                  <a:schemeClr val="tx1">
                    <a:lumMod val="95000"/>
                    <a:lumOff val="5000"/>
                  </a:schemeClr>
                </a:solidFill>
              </a:rPr>
            </a:br>
            <a:r>
              <a:rPr lang="en-US" sz="1800" dirty="0">
                <a:solidFill>
                  <a:schemeClr val="tx1">
                    <a:lumMod val="95000"/>
                    <a:lumOff val="5000"/>
                  </a:schemeClr>
                </a:solidFill>
              </a:rPr>
              <a:t>🔗 </a:t>
            </a:r>
            <a:r>
              <a:rPr lang="en-US" sz="1800" dirty="0">
                <a:solidFill>
                  <a:schemeClr val="tx1">
                    <a:lumMod val="95000"/>
                    <a:lumOff val="5000"/>
                  </a:schemeClr>
                </a:solidFill>
                <a:hlinkClick r:id="rId3">
                  <a:extLst>
                    <a:ext uri="{A12FA001-AC4F-418D-AE19-62706E023703}">
                      <ahyp:hlinkClr xmlns:ahyp="http://schemas.microsoft.com/office/drawing/2018/hyperlinkcolor" val="tx"/>
                    </a:ext>
                  </a:extLst>
                </a:hlinkClick>
              </a:rPr>
              <a:t>https://numpy.org</a:t>
            </a:r>
            <a:endParaRPr lang="en-US" sz="1800" dirty="0">
              <a:solidFill>
                <a:schemeClr val="tx1">
                  <a:lumMod val="95000"/>
                  <a:lumOff val="5000"/>
                </a:schemeClr>
              </a:solidFill>
            </a:endParaRPr>
          </a:p>
          <a:p>
            <a:pPr>
              <a:buFont typeface="Wingdings" panose="05000000000000000000" pitchFamily="2" charset="2"/>
              <a:buChar char="q"/>
            </a:pPr>
            <a:r>
              <a:rPr lang="en-US" sz="1800" b="1" dirty="0">
                <a:solidFill>
                  <a:schemeClr val="tx1">
                    <a:lumMod val="95000"/>
                    <a:lumOff val="5000"/>
                  </a:schemeClr>
                </a:solidFill>
              </a:rPr>
              <a:t>Matplotlib &amp; Seaborn</a:t>
            </a:r>
            <a:r>
              <a:rPr lang="en-US" sz="1800" dirty="0">
                <a:solidFill>
                  <a:schemeClr val="tx1">
                    <a:lumMod val="95000"/>
                    <a:lumOff val="5000"/>
                  </a:schemeClr>
                </a:solidFill>
              </a:rPr>
              <a:t> – Utilized for exploratory data analysis and plotting feature correlations and trends.</a:t>
            </a:r>
            <a:br>
              <a:rPr lang="en-US" sz="1800" dirty="0">
                <a:solidFill>
                  <a:schemeClr val="tx1">
                    <a:lumMod val="95000"/>
                    <a:lumOff val="5000"/>
                  </a:schemeClr>
                </a:solidFill>
              </a:rPr>
            </a:br>
            <a:r>
              <a:rPr lang="en-US" sz="1800" dirty="0">
                <a:solidFill>
                  <a:schemeClr val="tx1">
                    <a:lumMod val="95000"/>
                    <a:lumOff val="5000"/>
                  </a:schemeClr>
                </a:solidFill>
              </a:rPr>
              <a:t>🔗 </a:t>
            </a:r>
            <a:r>
              <a:rPr lang="en-US" sz="1800" dirty="0">
                <a:solidFill>
                  <a:schemeClr val="tx1">
                    <a:lumMod val="95000"/>
                    <a:lumOff val="5000"/>
                  </a:schemeClr>
                </a:solidFill>
                <a:hlinkClick r:id="rId4">
                  <a:extLst>
                    <a:ext uri="{A12FA001-AC4F-418D-AE19-62706E023703}">
                      <ahyp:hlinkClr xmlns:ahyp="http://schemas.microsoft.com/office/drawing/2018/hyperlinkcolor" val="tx"/>
                    </a:ext>
                  </a:extLst>
                </a:hlinkClick>
              </a:rPr>
              <a:t>https://matplotlib.org</a:t>
            </a:r>
            <a:br>
              <a:rPr lang="en-US" sz="1800" dirty="0">
                <a:solidFill>
                  <a:schemeClr val="tx1">
                    <a:lumMod val="95000"/>
                    <a:lumOff val="5000"/>
                  </a:schemeClr>
                </a:solidFill>
              </a:rPr>
            </a:br>
            <a:r>
              <a:rPr lang="en-US" sz="1800" dirty="0">
                <a:solidFill>
                  <a:schemeClr val="tx1">
                    <a:lumMod val="95000"/>
                    <a:lumOff val="5000"/>
                  </a:schemeClr>
                </a:solidFill>
              </a:rPr>
              <a:t>🔗 https://seaborn.pydata.org</a:t>
            </a:r>
          </a:p>
          <a:p>
            <a:pPr>
              <a:buFont typeface="Wingdings" panose="05000000000000000000" pitchFamily="2" charset="2"/>
              <a:buChar char="q"/>
            </a:pPr>
            <a:r>
              <a:rPr lang="en-US" sz="1800" b="1" dirty="0" err="1">
                <a:solidFill>
                  <a:schemeClr val="tx1">
                    <a:lumMod val="95000"/>
                    <a:lumOff val="5000"/>
                  </a:schemeClr>
                </a:solidFill>
              </a:rPr>
              <a:t>Streamlit</a:t>
            </a:r>
            <a:r>
              <a:rPr lang="en-US" sz="1800" dirty="0">
                <a:solidFill>
                  <a:schemeClr val="tx1">
                    <a:lumMod val="95000"/>
                    <a:lumOff val="5000"/>
                  </a:schemeClr>
                </a:solidFill>
              </a:rPr>
              <a:t> – Used to build and deploy the interactive web app for real-time salary prediction.</a:t>
            </a:r>
            <a:br>
              <a:rPr lang="en-US" sz="1800" dirty="0">
                <a:solidFill>
                  <a:schemeClr val="tx1">
                    <a:lumMod val="95000"/>
                    <a:lumOff val="5000"/>
                  </a:schemeClr>
                </a:solidFill>
              </a:rPr>
            </a:br>
            <a:r>
              <a:rPr lang="en-US" sz="1800" dirty="0">
                <a:solidFill>
                  <a:schemeClr val="tx1">
                    <a:lumMod val="95000"/>
                    <a:lumOff val="5000"/>
                  </a:schemeClr>
                </a:solidFill>
              </a:rPr>
              <a:t>🔗 </a:t>
            </a:r>
            <a:r>
              <a:rPr lang="en-US" sz="1800" dirty="0">
                <a:solidFill>
                  <a:schemeClr val="tx1">
                    <a:lumMod val="95000"/>
                    <a:lumOff val="5000"/>
                  </a:schemeClr>
                </a:solidFill>
                <a:hlinkClick r:id="rId5">
                  <a:extLst>
                    <a:ext uri="{A12FA001-AC4F-418D-AE19-62706E023703}">
                      <ahyp:hlinkClr xmlns:ahyp="http://schemas.microsoft.com/office/drawing/2018/hyperlinkcolor" val="tx"/>
                    </a:ext>
                  </a:extLst>
                </a:hlinkClick>
              </a:rPr>
              <a:t>https://streamlit.io</a:t>
            </a:r>
            <a:endParaRPr lang="en-US" sz="1800" dirty="0">
              <a:solidFill>
                <a:schemeClr val="tx1">
                  <a:lumMod val="95000"/>
                  <a:lumOff val="5000"/>
                </a:schemeClr>
              </a:solidFill>
            </a:endParaRPr>
          </a:p>
        </p:txBody>
      </p:sp>
    </p:spTree>
    <p:extLst>
      <p:ext uri="{BB962C8B-B14F-4D97-AF65-F5344CB8AC3E}">
        <p14:creationId xmlns:p14="http://schemas.microsoft.com/office/powerpoint/2010/main" val="728950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AF0F2981-61A9-1840-1623-052630D2D6DD}"/>
              </a:ext>
            </a:extLst>
          </p:cNvPr>
          <p:cNvGraphicFramePr/>
          <p:nvPr>
            <p:extLst>
              <p:ext uri="{D42A27DB-BD31-4B8C-83A1-F6EECF244321}">
                <p14:modId xmlns:p14="http://schemas.microsoft.com/office/powerpoint/2010/main" val="1421404172"/>
              </p:ext>
            </p:extLst>
          </p:nvPr>
        </p:nvGraphicFramePr>
        <p:xfrm>
          <a:off x="1463041" y="2766218"/>
          <a:ext cx="9298744" cy="1325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62553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ln>
                  <a:solidFill>
                    <a:schemeClr val="bg2">
                      <a:lumMod val="10000"/>
                    </a:schemeClr>
                  </a:solidFill>
                </a:ln>
                <a:solidFill>
                  <a:schemeClr val="accent1"/>
                </a:solidFill>
                <a:effectLst>
                  <a:glow rad="63500">
                    <a:schemeClr val="accent2">
                      <a:satMod val="175000"/>
                      <a:alpha val="40000"/>
                    </a:schemeClr>
                  </a:glow>
                </a:effectLst>
                <a:latin typeface="Arial" panose="020B0604020202020204" pitchFamily="34" charset="0"/>
                <a:cs typeface="Arial" panose="020B0604020202020204" pitchFamily="34" charset="0"/>
              </a:rPr>
              <a:t>Problem Statement</a:t>
            </a:r>
            <a:endParaRPr lang="en-US" sz="4400" dirty="0">
              <a:ln>
                <a:solidFill>
                  <a:schemeClr val="bg2">
                    <a:lumMod val="10000"/>
                  </a:schemeClr>
                </a:solidFill>
              </a:ln>
              <a:effectLst>
                <a:glow rad="63500">
                  <a:schemeClr val="accent2">
                    <a:satMod val="175000"/>
                    <a:alpha val="40000"/>
                  </a:schemeClr>
                </a:glow>
              </a:effectLst>
            </a:endParaRPr>
          </a:p>
        </p:txBody>
      </p:sp>
      <p:sp>
        <p:nvSpPr>
          <p:cNvPr id="2" name="Content Placeholder 1">
            <a:extLst>
              <a:ext uri="{FF2B5EF4-FFF2-40B4-BE49-F238E27FC236}">
                <a16:creationId xmlns:a16="http://schemas.microsoft.com/office/drawing/2014/main" id="{8FEE4A9C-3F57-7DA7-91FD-715C3FB47F93}"/>
              </a:ext>
            </a:extLst>
          </p:cNvPr>
          <p:cNvSpPr>
            <a:spLocks noGrp="1"/>
          </p:cNvSpPr>
          <p:nvPr>
            <p:ph idx="1"/>
          </p:nvPr>
        </p:nvSpPr>
        <p:spPr>
          <a:xfrm>
            <a:off x="452403" y="1237632"/>
            <a:ext cx="11029615" cy="4673324"/>
          </a:xfrm>
        </p:spPr>
        <p:txBody>
          <a:bodyPr>
            <a:normAutofit lnSpcReduction="10000"/>
          </a:bodyPr>
          <a:lstStyle/>
          <a:p>
            <a:pPr marL="305435" indent="-305435"/>
            <a:r>
              <a:rPr lang="en-US" sz="2800" dirty="0"/>
              <a:t>Determining fair and accurate employee salaries is a complex challenge faced by organizations across various sectors. Salaries depend on multiple factors such as age, education, occupation, working hours, and years of experience. Inconsistent salary structures can lead to dissatisfaction, imbalance, and inefficiencies in workforce management. There is a growing need to analyze employee-related data to understand patterns and predict salary trends more effectively. Identifying the key attributes that influence employee earnings is essential for ensuring transparency and equity in compensation.</a:t>
            </a:r>
            <a:endParaRPr lang="en-IN" sz="2800" b="1" dirty="0"/>
          </a:p>
        </p:txBody>
      </p:sp>
    </p:spTree>
    <p:extLst>
      <p:ext uri="{BB962C8B-B14F-4D97-AF65-F5344CB8AC3E}">
        <p14:creationId xmlns:p14="http://schemas.microsoft.com/office/powerpoint/2010/main" val="1186421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a:xfrm>
            <a:off x="581192" y="662572"/>
            <a:ext cx="11029616" cy="530296"/>
          </a:xfrm>
        </p:spPr>
        <p:txBody>
          <a:bodyPr>
            <a:normAutofit fontScale="90000"/>
          </a:bodyPr>
          <a:lstStyle/>
          <a:p>
            <a:r>
              <a:rPr lang="en-US" sz="4400" b="1" dirty="0">
                <a:ln>
                  <a:solidFill>
                    <a:schemeClr val="bg2">
                      <a:lumMod val="10000"/>
                    </a:schemeClr>
                  </a:solidFill>
                </a:ln>
                <a:solidFill>
                  <a:schemeClr val="accent1"/>
                </a:solidFill>
                <a:effectLst>
                  <a:glow rad="63500">
                    <a:schemeClr val="accent2">
                      <a:satMod val="175000"/>
                      <a:alpha val="40000"/>
                    </a:schemeClr>
                  </a:glow>
                  <a:outerShdw blurRad="38100" dist="38100" dir="2700000" algn="tl">
                    <a:srgbClr val="000000">
                      <a:alpha val="43137"/>
                    </a:srgbClr>
                  </a:outerShdw>
                </a:effectLst>
                <a:latin typeface="Arial"/>
                <a:ea typeface="+mj-lt"/>
                <a:cs typeface="Arial"/>
              </a:rPr>
              <a:t>System  Approach</a:t>
            </a:r>
            <a:endParaRPr lang="en-US" sz="4400" dirty="0">
              <a:ln>
                <a:solidFill>
                  <a:schemeClr val="bg2">
                    <a:lumMod val="10000"/>
                  </a:schemeClr>
                </a:solidFill>
              </a:ln>
              <a:solidFill>
                <a:schemeClr val="accent1"/>
              </a:solidFill>
              <a:effectLst>
                <a:glow rad="63500">
                  <a:schemeClr val="accent2">
                    <a:satMod val="175000"/>
                    <a:alpha val="40000"/>
                  </a:schemeClr>
                </a:glow>
                <a:outerShdw blurRad="38100" dist="38100" dir="2700000" algn="tl">
                  <a:srgbClr val="000000">
                    <a:alpha val="43137"/>
                  </a:srgbClr>
                </a:outerShdw>
              </a:effectLst>
              <a:latin typeface="Calibri Light"/>
              <a:cs typeface="Calibri Light"/>
            </a:endParaRPr>
          </a:p>
        </p:txBody>
      </p:sp>
      <p:sp>
        <p:nvSpPr>
          <p:cNvPr id="2" name="Content Placeholder 1">
            <a:extLst>
              <a:ext uri="{FF2B5EF4-FFF2-40B4-BE49-F238E27FC236}">
                <a16:creationId xmlns:a16="http://schemas.microsoft.com/office/drawing/2014/main" id="{C4FFAF3C-BA60-9181-132C-C36C403AAEA7}"/>
              </a:ext>
            </a:extLst>
          </p:cNvPr>
          <p:cNvSpPr>
            <a:spLocks noGrp="1"/>
          </p:cNvSpPr>
          <p:nvPr>
            <p:ph idx="1"/>
          </p:nvPr>
        </p:nvSpPr>
        <p:spPr/>
        <p:txBody>
          <a:bodyPr>
            <a:normAutofit fontScale="62500" lnSpcReduction="20000"/>
          </a:bodyPr>
          <a:lstStyle/>
          <a:p>
            <a:pPr marL="0" indent="0">
              <a:buNone/>
            </a:pPr>
            <a:r>
              <a:rPr lang="en-US" sz="2800" b="1" dirty="0">
                <a:solidFill>
                  <a:schemeClr val="tx1"/>
                </a:solidFill>
              </a:rPr>
              <a:t>✅ System Requirements</a:t>
            </a:r>
          </a:p>
          <a:p>
            <a:r>
              <a:rPr lang="en-US" sz="2800" b="1" dirty="0">
                <a:solidFill>
                  <a:schemeClr val="tx1"/>
                </a:solidFill>
              </a:rPr>
              <a:t>Operating System</a:t>
            </a:r>
            <a:r>
              <a:rPr lang="en-US" sz="2800" dirty="0">
                <a:solidFill>
                  <a:schemeClr val="tx1"/>
                </a:solidFill>
              </a:rPr>
              <a:t>: Windows 10 / Linux / macOS</a:t>
            </a:r>
          </a:p>
          <a:p>
            <a:r>
              <a:rPr lang="en-US" sz="2800" b="1" dirty="0">
                <a:solidFill>
                  <a:schemeClr val="tx1"/>
                </a:solidFill>
              </a:rPr>
              <a:t>Processor</a:t>
            </a:r>
            <a:r>
              <a:rPr lang="en-US" sz="2800" dirty="0">
                <a:solidFill>
                  <a:schemeClr val="tx1"/>
                </a:solidFill>
              </a:rPr>
              <a:t>: Intel Core i3 or higher</a:t>
            </a:r>
          </a:p>
          <a:p>
            <a:r>
              <a:rPr lang="en-US" sz="2800" b="1" dirty="0">
                <a:solidFill>
                  <a:schemeClr val="tx1"/>
                </a:solidFill>
              </a:rPr>
              <a:t>RAM</a:t>
            </a:r>
            <a:r>
              <a:rPr lang="en-US" sz="2800" dirty="0">
                <a:solidFill>
                  <a:schemeClr val="tx1"/>
                </a:solidFill>
              </a:rPr>
              <a:t>: Minimum 4 GB (8 GB recommended)</a:t>
            </a:r>
          </a:p>
          <a:p>
            <a:r>
              <a:rPr lang="en-US" sz="2800" b="1" dirty="0">
                <a:solidFill>
                  <a:schemeClr val="tx1"/>
                </a:solidFill>
              </a:rPr>
              <a:t>Software</a:t>
            </a:r>
            <a:r>
              <a:rPr lang="en-US" sz="2800" dirty="0">
                <a:solidFill>
                  <a:schemeClr val="tx1"/>
                </a:solidFill>
              </a:rPr>
              <a:t>: Python 3.8 or above, </a:t>
            </a:r>
            <a:r>
              <a:rPr lang="en-US" sz="2800" dirty="0" err="1">
                <a:solidFill>
                  <a:schemeClr val="tx1"/>
                </a:solidFill>
              </a:rPr>
              <a:t>Streamlit</a:t>
            </a:r>
            <a:r>
              <a:rPr lang="en-US" sz="2800" dirty="0">
                <a:solidFill>
                  <a:schemeClr val="tx1"/>
                </a:solidFill>
              </a:rPr>
              <a:t>, and a web browser</a:t>
            </a:r>
          </a:p>
          <a:p>
            <a:r>
              <a:rPr lang="en-US" sz="2800" b="1" dirty="0">
                <a:solidFill>
                  <a:schemeClr val="tx1"/>
                </a:solidFill>
              </a:rPr>
              <a:t>Storage</a:t>
            </a:r>
            <a:r>
              <a:rPr lang="en-US" sz="2800" dirty="0">
                <a:solidFill>
                  <a:schemeClr val="tx1"/>
                </a:solidFill>
              </a:rPr>
              <a:t>: At least 500 MB of free space for libraries, data, and model files</a:t>
            </a:r>
          </a:p>
          <a:p>
            <a:pPr marL="0" indent="0">
              <a:buNone/>
            </a:pPr>
            <a:r>
              <a:rPr lang="en-US" sz="2800" b="1" dirty="0">
                <a:solidFill>
                  <a:schemeClr val="tx1"/>
                </a:solidFill>
              </a:rPr>
              <a:t>✅ Libraries Required to Build the Model</a:t>
            </a:r>
          </a:p>
          <a:p>
            <a:r>
              <a:rPr lang="en-US" sz="2800" b="1" dirty="0">
                <a:solidFill>
                  <a:schemeClr val="tx1"/>
                </a:solidFill>
              </a:rPr>
              <a:t>Pandas</a:t>
            </a:r>
            <a:r>
              <a:rPr lang="en-US" sz="2800" dirty="0">
                <a:solidFill>
                  <a:schemeClr val="tx1"/>
                </a:solidFill>
              </a:rPr>
              <a:t> – for data manipulation and analysis</a:t>
            </a:r>
          </a:p>
          <a:p>
            <a:r>
              <a:rPr lang="en-US" sz="2800" b="1" dirty="0" err="1">
                <a:solidFill>
                  <a:schemeClr val="tx1"/>
                </a:solidFill>
              </a:rPr>
              <a:t>Joblib</a:t>
            </a:r>
            <a:r>
              <a:rPr lang="en-US" sz="2800" dirty="0">
                <a:solidFill>
                  <a:schemeClr val="tx1"/>
                </a:solidFill>
              </a:rPr>
              <a:t> – for saving and loading the trained model</a:t>
            </a:r>
          </a:p>
          <a:p>
            <a:r>
              <a:rPr lang="en-US" sz="2800" b="1" dirty="0">
                <a:solidFill>
                  <a:schemeClr val="tx1"/>
                </a:solidFill>
              </a:rPr>
              <a:t>Scikit-learn</a:t>
            </a:r>
            <a:r>
              <a:rPr lang="en-US" sz="2800" dirty="0">
                <a:solidFill>
                  <a:schemeClr val="tx1"/>
                </a:solidFill>
              </a:rPr>
              <a:t> – for building and training machine learning models</a:t>
            </a:r>
          </a:p>
          <a:p>
            <a:r>
              <a:rPr lang="en-US" sz="2800" b="1" dirty="0" err="1">
                <a:solidFill>
                  <a:schemeClr val="tx1"/>
                </a:solidFill>
              </a:rPr>
              <a:t>Streamlit</a:t>
            </a:r>
            <a:r>
              <a:rPr lang="en-US" sz="2800" dirty="0">
                <a:solidFill>
                  <a:schemeClr val="tx1"/>
                </a:solidFill>
              </a:rPr>
              <a:t> – for creating the interactive web application</a:t>
            </a:r>
          </a:p>
          <a:p>
            <a:r>
              <a:rPr lang="en-US" sz="2800" b="1" dirty="0">
                <a:solidFill>
                  <a:schemeClr val="tx1"/>
                </a:solidFill>
              </a:rPr>
              <a:t>NumPy</a:t>
            </a:r>
            <a:r>
              <a:rPr lang="en-US" sz="2800" dirty="0">
                <a:solidFill>
                  <a:schemeClr val="tx1"/>
                </a:solidFill>
              </a:rPr>
              <a:t> – for numerical operations (if used during preprocessing/modeling)</a:t>
            </a:r>
          </a:p>
        </p:txBody>
      </p:sp>
    </p:spTree>
    <p:extLst>
      <p:ext uri="{BB962C8B-B14F-4D97-AF65-F5344CB8AC3E}">
        <p14:creationId xmlns:p14="http://schemas.microsoft.com/office/powerpoint/2010/main" val="3202024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BA75B4-2DD5-42EB-9397-F36BFB8BA723}"/>
              </a:ext>
            </a:extLst>
          </p:cNvPr>
          <p:cNvSpPr>
            <a:spLocks noGrp="1"/>
          </p:cNvSpPr>
          <p:nvPr>
            <p:ph type="title"/>
          </p:nvPr>
        </p:nvSpPr>
        <p:spPr/>
        <p:txBody>
          <a:bodyPr>
            <a:normAutofit fontScale="90000"/>
          </a:bodyPr>
          <a:lstStyle/>
          <a:p>
            <a:r>
              <a:rPr lang="en-US" sz="44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US" dirty="0">
              <a:ln>
                <a:solidFill>
                  <a:schemeClr val="bg2">
                    <a:lumMod val="10000"/>
                  </a:schemeClr>
                </a:solidFill>
              </a:ln>
              <a:effectLst>
                <a:glow rad="63500">
                  <a:schemeClr val="accent2">
                    <a:satMod val="175000"/>
                    <a:alpha val="40000"/>
                  </a:schemeClr>
                </a:glow>
              </a:effectLst>
            </a:endParaRPr>
          </a:p>
        </p:txBody>
      </p:sp>
      <p:sp>
        <p:nvSpPr>
          <p:cNvPr id="14" name="Rectangle 9">
            <a:extLst>
              <a:ext uri="{FF2B5EF4-FFF2-40B4-BE49-F238E27FC236}">
                <a16:creationId xmlns:a16="http://schemas.microsoft.com/office/drawing/2014/main" id="{EAE6728D-4110-EF21-57B9-E7149F0A4206}"/>
              </a:ext>
            </a:extLst>
          </p:cNvPr>
          <p:cNvSpPr>
            <a:spLocks noChangeArrowheads="1"/>
          </p:cNvSpPr>
          <p:nvPr/>
        </p:nvSpPr>
        <p:spPr bwMode="auto">
          <a:xfrm>
            <a:off x="467360" y="1814502"/>
            <a:ext cx="1038352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2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sp>
        <p:nvSpPr>
          <p:cNvPr id="16" name="Rectangle 11">
            <a:extLst>
              <a:ext uri="{FF2B5EF4-FFF2-40B4-BE49-F238E27FC236}">
                <a16:creationId xmlns:a16="http://schemas.microsoft.com/office/drawing/2014/main" id="{C220E9F1-89EA-9FB1-3FDA-09516FB50814}"/>
              </a:ext>
            </a:extLst>
          </p:cNvPr>
          <p:cNvSpPr>
            <a:spLocks noChangeArrowheads="1"/>
          </p:cNvSpPr>
          <p:nvPr/>
        </p:nvSpPr>
        <p:spPr bwMode="auto">
          <a:xfrm>
            <a:off x="581192" y="1455972"/>
            <a:ext cx="11029616"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 1. Data Collection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Dataset used: </a:t>
            </a:r>
            <a:r>
              <a:rPr kumimoji="0" lang="en-US" altLang="en-US" b="0" i="0" u="none" strike="noStrike" cap="none" normalizeH="0" baseline="0" dirty="0">
                <a:ln>
                  <a:noFill/>
                </a:ln>
                <a:solidFill>
                  <a:schemeClr val="tx1"/>
                </a:solidFill>
                <a:effectLst/>
                <a:latin typeface="Arial Unicode MS"/>
              </a:rPr>
              <a:t>adult 3.csv</a:t>
            </a:r>
            <a:r>
              <a:rPr kumimoji="0" lang="en-US" altLang="en-US" b="0" i="0" u="none" strike="noStrike" cap="none" normalizeH="0" baseline="0" dirty="0">
                <a:ln>
                  <a:noFill/>
                </a:ln>
                <a:solidFill>
                  <a:schemeClr val="tx1"/>
                </a:solidFill>
                <a:effectLst/>
              </a:rPr>
              <a:t> (UCI Adult Income Dataset variant)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Loaded using </a:t>
            </a:r>
            <a:r>
              <a:rPr kumimoji="0" lang="en-US" altLang="en-US" b="0" i="0" u="none" strike="noStrike" cap="none" normalizeH="0" baseline="0" dirty="0" err="1">
                <a:ln>
                  <a:noFill/>
                </a:ln>
                <a:solidFill>
                  <a:schemeClr val="tx1"/>
                </a:solidFill>
                <a:effectLst/>
                <a:latin typeface="Arial Unicode MS"/>
              </a:rPr>
              <a:t>pandas.read_csv</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for analysis and preprocessing.</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Initial insights gathered using: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Unicode MS"/>
              </a:rPr>
              <a:t>data.head</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err="1">
                <a:ln>
                  <a:noFill/>
                </a:ln>
                <a:solidFill>
                  <a:schemeClr val="tx1"/>
                </a:solidFill>
                <a:effectLst/>
                <a:latin typeface="Arial Unicode MS"/>
              </a:rPr>
              <a:t>data.tail</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 to preview entries.</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err="1">
                <a:ln>
                  <a:noFill/>
                </a:ln>
                <a:solidFill>
                  <a:schemeClr val="tx1"/>
                </a:solidFill>
                <a:effectLst/>
                <a:latin typeface="Arial Unicode MS"/>
              </a:rPr>
              <a:t>data.shape</a:t>
            </a:r>
            <a:r>
              <a:rPr kumimoji="0" lang="en-US" altLang="en-US" b="0" i="0" u="none" strike="noStrike" cap="none" normalizeH="0" baseline="0" dirty="0">
                <a:ln>
                  <a:noFill/>
                </a:ln>
                <a:solidFill>
                  <a:schemeClr val="tx1"/>
                </a:solidFill>
                <a:effectLst/>
              </a:rPr>
              <a:t> – to understand dataset dimensions.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 2. Handling Missing Values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Identified missing values represented by </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in </a:t>
            </a:r>
            <a:r>
              <a:rPr kumimoji="0" lang="en-US" altLang="en-US" b="0" i="0" u="none" strike="noStrike" cap="none" normalizeH="0" baseline="0" dirty="0" err="1">
                <a:ln>
                  <a:noFill/>
                </a:ln>
                <a:solidFill>
                  <a:schemeClr val="tx1"/>
                </a:solidFill>
                <a:effectLst/>
                <a:latin typeface="Arial Unicode MS"/>
              </a:rPr>
              <a:t>workclass</a:t>
            </a:r>
            <a:r>
              <a:rPr kumimoji="0" lang="en-US" altLang="en-US" b="0" i="0" u="none" strike="noStrike" cap="none" normalizeH="0" baseline="0" dirty="0">
                <a:ln>
                  <a:noFill/>
                </a:ln>
                <a:solidFill>
                  <a:schemeClr val="tx1"/>
                </a:solidFill>
                <a:effectLst/>
              </a:rPr>
              <a:t> and </a:t>
            </a:r>
            <a:r>
              <a:rPr kumimoji="0" lang="en-US" altLang="en-US" b="0" i="0" u="none" strike="noStrike" cap="none" normalizeH="0" baseline="0" dirty="0">
                <a:ln>
                  <a:noFill/>
                </a:ln>
                <a:solidFill>
                  <a:schemeClr val="tx1"/>
                </a:solidFill>
                <a:effectLst/>
                <a:latin typeface="Arial Unicode MS"/>
              </a:rPr>
              <a:t>occupation</a:t>
            </a:r>
            <a:r>
              <a:rPr kumimoji="0" lang="en-US" altLang="en-US" b="0" i="0" u="none" strike="noStrike" cap="none" normalizeH="0" baseline="0" dirty="0">
                <a:ln>
                  <a:noFill/>
                </a:ln>
                <a:solidFill>
                  <a:schemeClr val="tx1"/>
                </a:solidFill>
                <a:effectLst/>
              </a:rPr>
              <a:t>.</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Replaced </a:t>
            </a:r>
            <a:r>
              <a:rPr kumimoji="0" lang="en-US" altLang="en-US" b="0" i="0" u="none" strike="noStrike" cap="none" normalizeH="0" baseline="0" dirty="0">
                <a:ln>
                  <a:noFill/>
                </a:ln>
                <a:solidFill>
                  <a:schemeClr val="tx1"/>
                </a:solidFill>
                <a:effectLst/>
                <a:latin typeface="Arial Unicode MS"/>
              </a:rPr>
              <a:t>'?'</a:t>
            </a:r>
            <a:r>
              <a:rPr kumimoji="0" lang="en-US" altLang="en-US" b="0" i="0" u="none" strike="noStrike" cap="none" normalizeH="0" baseline="0" dirty="0">
                <a:ln>
                  <a:noFill/>
                </a:ln>
                <a:solidFill>
                  <a:schemeClr val="tx1"/>
                </a:solidFill>
                <a:effectLst/>
              </a:rPr>
              <a:t> with </a:t>
            </a:r>
            <a:r>
              <a:rPr kumimoji="0" lang="en-US" altLang="en-US" b="0" i="0" u="none" strike="noStrike" cap="none" normalizeH="0" baseline="0" dirty="0">
                <a:ln>
                  <a:noFill/>
                </a:ln>
                <a:solidFill>
                  <a:schemeClr val="tx1"/>
                </a:solidFill>
                <a:effectLst/>
                <a:latin typeface="Arial Unicode MS"/>
              </a:rPr>
              <a:t>"Others"</a:t>
            </a:r>
            <a:r>
              <a:rPr kumimoji="0" lang="en-US" altLang="en-US" b="0" i="0" u="none" strike="noStrike" cap="none" normalizeH="0" baseline="0" dirty="0">
                <a:ln>
                  <a:noFill/>
                </a:ln>
                <a:solidFill>
                  <a:schemeClr val="tx1"/>
                </a:solidFill>
                <a:effectLst/>
              </a:rPr>
              <a:t> using </a:t>
            </a:r>
            <a:r>
              <a:rPr kumimoji="0" lang="en-US" altLang="en-US" b="0" i="0" u="none" strike="noStrike" cap="none" normalizeH="0" baseline="0" dirty="0">
                <a:ln>
                  <a:noFill/>
                </a:ln>
                <a:solidFill>
                  <a:schemeClr val="tx1"/>
                </a:solidFill>
                <a:effectLst/>
                <a:latin typeface="Arial Unicode MS"/>
              </a:rPr>
              <a:t>replace()</a:t>
            </a:r>
            <a:r>
              <a:rPr kumimoji="0" lang="en-US" altLang="en-US" b="0" i="0" u="none" strike="noStrike" cap="none" normalizeH="0" baseline="0" dirty="0">
                <a:ln>
                  <a:noFill/>
                </a:ln>
                <a:solidFill>
                  <a:schemeClr val="tx1"/>
                </a:solidFill>
                <a:effectLst/>
              </a:rPr>
              <a:t> to maintain data integrity.</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Ensured no </a:t>
            </a:r>
            <a:r>
              <a:rPr kumimoji="0" lang="en-US" altLang="en-US" b="0" i="0" u="none" strike="noStrike" cap="none" normalizeH="0" baseline="0" dirty="0" err="1">
                <a:ln>
                  <a:noFill/>
                </a:ln>
                <a:solidFill>
                  <a:schemeClr val="tx1"/>
                </a:solidFill>
                <a:effectLst/>
                <a:latin typeface="Arial Unicode MS"/>
              </a:rPr>
              <a:t>NaN</a:t>
            </a:r>
            <a:r>
              <a:rPr kumimoji="0" lang="en-US" altLang="en-US" b="0" i="0" u="none" strike="noStrike" cap="none" normalizeH="0" baseline="0" dirty="0">
                <a:ln>
                  <a:noFill/>
                </a:ln>
                <a:solidFill>
                  <a:schemeClr val="tx1"/>
                </a:solidFill>
                <a:effectLst/>
              </a:rPr>
              <a:t> values using </a:t>
            </a:r>
            <a:r>
              <a:rPr kumimoji="0" lang="en-US" altLang="en-US" b="0" i="0" u="none" strike="noStrike" cap="none" normalizeH="0" baseline="0" dirty="0" err="1">
                <a:ln>
                  <a:noFill/>
                </a:ln>
                <a:solidFill>
                  <a:schemeClr val="tx1"/>
                </a:solidFill>
                <a:effectLst/>
                <a:latin typeface="Arial Unicode MS"/>
              </a:rPr>
              <a:t>data.isna</a:t>
            </a:r>
            <a:r>
              <a:rPr kumimoji="0" lang="en-US" altLang="en-US" b="0" i="0" u="none" strike="noStrike" cap="none" normalizeH="0" baseline="0" dirty="0">
                <a:ln>
                  <a:noFill/>
                </a:ln>
                <a:solidFill>
                  <a:schemeClr val="tx1"/>
                </a:solidFill>
                <a:effectLst/>
                <a:latin typeface="Arial Unicode MS"/>
              </a:rPr>
              <a:t>().sum()</a:t>
            </a:r>
            <a:r>
              <a:rPr kumimoji="0" lang="en-US" altLang="en-US" b="0" i="0" u="none" strike="noStrike" cap="none" normalizeH="0" baseline="0" dirty="0">
                <a:ln>
                  <a:noFill/>
                </a:ln>
                <a:solidFill>
                  <a:schemeClr val="tx1"/>
                </a:solidFill>
                <a:effectLst/>
              </a:rPr>
              <a:t> for all columns.</a:t>
            </a: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latin typeface="Arial" panose="020B0604020202020204" pitchFamily="34" charset="0"/>
              </a:rPr>
              <a:t>🔹 3. Irrelevant Data Removal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Removed rows where </a:t>
            </a:r>
            <a:r>
              <a:rPr kumimoji="0" lang="en-US" altLang="en-US" b="0" i="0" u="none" strike="noStrike" cap="none" normalizeH="0" baseline="0" dirty="0" err="1">
                <a:ln>
                  <a:noFill/>
                </a:ln>
                <a:solidFill>
                  <a:schemeClr val="tx1"/>
                </a:solidFill>
                <a:effectLst/>
                <a:latin typeface="Arial Unicode MS"/>
              </a:rPr>
              <a:t>workclass</a:t>
            </a:r>
            <a:r>
              <a:rPr kumimoji="0" lang="en-US" altLang="en-US" b="0" i="0" u="none" strike="noStrike" cap="none" normalizeH="0" baseline="0" dirty="0">
                <a:ln>
                  <a:noFill/>
                </a:ln>
                <a:solidFill>
                  <a:schemeClr val="tx1"/>
                </a:solidFill>
                <a:effectLst/>
              </a:rPr>
              <a:t> values were:</a:t>
            </a:r>
            <a:endParaRPr kumimoji="0" lang="en-US" altLang="en-US"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'Without-pay'</a:t>
            </a:r>
            <a:endParaRPr kumimoji="0" lang="en-US" altLang="en-US" b="0" i="0" u="none" strike="noStrike" cap="none" normalizeH="0" baseline="0" dirty="0">
              <a:ln>
                <a:noFill/>
              </a:ln>
              <a:solidFill>
                <a:schemeClr val="tx1"/>
              </a:solidFill>
              <a:effectLs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Unicode MS"/>
              </a:rPr>
              <a:t>'Never-worked'</a:t>
            </a:r>
            <a:endParaRPr kumimoji="0" lang="en-US" altLang="en-US"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helped maintain relevant workforce data for salary prediction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545087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7FD40-6D3F-87FC-AA5F-1A31BAA9B6B1}"/>
              </a:ext>
            </a:extLst>
          </p:cNvPr>
          <p:cNvSpPr>
            <a:spLocks noGrp="1"/>
          </p:cNvSpPr>
          <p:nvPr>
            <p:ph type="title"/>
          </p:nvPr>
        </p:nvSpPr>
        <p:spPr/>
        <p:txBody>
          <a:bodyPr>
            <a:noAutofit/>
          </a:bodyPr>
          <a:lstStyle/>
          <a:p>
            <a:r>
              <a:rPr lang="en-US" sz="40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IN" sz="4000" dirty="0"/>
          </a:p>
        </p:txBody>
      </p:sp>
      <p:sp>
        <p:nvSpPr>
          <p:cNvPr id="4" name="Rectangle 1">
            <a:extLst>
              <a:ext uri="{FF2B5EF4-FFF2-40B4-BE49-F238E27FC236}">
                <a16:creationId xmlns:a16="http://schemas.microsoft.com/office/drawing/2014/main" id="{62DE5774-2FCF-D6FB-D712-CA3C36FA411C}"/>
              </a:ext>
            </a:extLst>
          </p:cNvPr>
          <p:cNvSpPr>
            <a:spLocks noGrp="1" noChangeArrowheads="1"/>
          </p:cNvSpPr>
          <p:nvPr>
            <p:ph idx="1"/>
          </p:nvPr>
        </p:nvSpPr>
        <p:spPr bwMode="auto">
          <a:xfrm>
            <a:off x="581192" y="1653529"/>
            <a:ext cx="11029616"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4. Outlier Detection &amp; Removal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0" i="0" u="none" strike="noStrike" cap="none" normalizeH="0" baseline="0" dirty="0" err="1">
                <a:ln>
                  <a:noFill/>
                </a:ln>
                <a:solidFill>
                  <a:schemeClr val="tx1"/>
                </a:solidFill>
                <a:effectLst/>
                <a:latin typeface="Arial Unicode MS"/>
              </a:rPr>
              <a:t>matplotlib.pyplot.boxplot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for visualizing outliers in:</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Unicode MS"/>
              </a:rPr>
              <a:t>age</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educational-num</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capital-gain</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hours-per-week</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Applied filtering conditions to remove extreme values: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Unicode MS"/>
              </a:rPr>
              <a:t>age</a:t>
            </a:r>
            <a:r>
              <a:rPr kumimoji="0" lang="en-US" altLang="en-US" sz="1800" b="0" i="0" u="none" strike="noStrike" cap="none" normalizeH="0" baseline="0" dirty="0">
                <a:ln>
                  <a:noFill/>
                </a:ln>
                <a:solidFill>
                  <a:schemeClr val="tx1"/>
                </a:solidFill>
                <a:effectLst/>
              </a:rPr>
              <a:t> filtered between 17 and 75</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Unicode MS"/>
              </a:rPr>
              <a:t>educational-num</a:t>
            </a:r>
            <a:r>
              <a:rPr kumimoji="0" lang="en-US" altLang="en-US" sz="1800" b="0" i="0" u="none" strike="noStrike" cap="none" normalizeH="0" baseline="0" dirty="0">
                <a:ln>
                  <a:noFill/>
                </a:ln>
                <a:solidFill>
                  <a:schemeClr val="tx1"/>
                </a:solidFill>
                <a:effectLst/>
              </a:rPr>
              <a:t> restricted between 5 and 16</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Ensured data consistency and reduced noise for better model performance.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5. Feature Selection &amp; Transformation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Dropped the </a:t>
            </a:r>
            <a:r>
              <a:rPr kumimoji="0" lang="en-US" altLang="en-US" sz="1800" b="0" i="0" u="none" strike="noStrike" cap="none" normalizeH="0" baseline="0" dirty="0">
                <a:ln>
                  <a:noFill/>
                </a:ln>
                <a:solidFill>
                  <a:schemeClr val="tx1"/>
                </a:solidFill>
                <a:effectLst/>
                <a:latin typeface="Arial Unicode MS"/>
              </a:rPr>
              <a:t>education</a:t>
            </a:r>
            <a:r>
              <a:rPr kumimoji="0" lang="en-US" altLang="en-US" sz="1800" b="0" i="0" u="none" strike="noStrike" cap="none" normalizeH="0" baseline="0" dirty="0">
                <a:ln>
                  <a:noFill/>
                </a:ln>
                <a:solidFill>
                  <a:schemeClr val="tx1"/>
                </a:solidFill>
                <a:effectLst/>
              </a:rPr>
              <a:t> column due to high correlation with </a:t>
            </a:r>
            <a:r>
              <a:rPr kumimoji="0" lang="en-US" altLang="en-US" sz="1800" b="0" i="0" u="none" strike="noStrike" cap="none" normalizeH="0" baseline="0" dirty="0">
                <a:ln>
                  <a:noFill/>
                </a:ln>
                <a:solidFill>
                  <a:schemeClr val="tx1"/>
                </a:solidFill>
                <a:effectLst/>
                <a:latin typeface="Arial Unicode MS"/>
              </a:rPr>
              <a:t>educational-num</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1" i="0" u="none" strike="noStrike" cap="none" normalizeH="0" baseline="0" dirty="0">
                <a:ln>
                  <a:noFill/>
                </a:ln>
                <a:solidFill>
                  <a:schemeClr val="tx1"/>
                </a:solidFill>
                <a:effectLst/>
                <a:latin typeface="Arial" panose="020B0604020202020204" pitchFamily="34" charset="0"/>
              </a:rPr>
              <a:t>Label Encoding</a:t>
            </a:r>
            <a:r>
              <a:rPr kumimoji="0" lang="en-US" altLang="en-US" sz="1800" b="0" i="0" u="none" strike="noStrike" cap="none" normalizeH="0" baseline="0" dirty="0">
                <a:ln>
                  <a:noFill/>
                </a:ln>
                <a:solidFill>
                  <a:schemeClr val="tx1"/>
                </a:solidFill>
                <a:effectLst/>
                <a:latin typeface="Arial" panose="020B0604020202020204" pitchFamily="34" charset="0"/>
              </a:rPr>
              <a:t> on categorical variables: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Unicode MS"/>
              </a:rPr>
              <a:t>workclass</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marital-status</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occupation</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relationship</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race</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gender</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a:ln>
                  <a:noFill/>
                </a:ln>
                <a:solidFill>
                  <a:schemeClr val="tx1"/>
                </a:solidFill>
                <a:effectLst/>
                <a:latin typeface="Arial Unicode MS"/>
              </a:rPr>
              <a:t>native-country</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Label Encoding enabled machine learning models to process categorical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8613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527A6-4CBF-A440-9E23-B58194CC61F1}"/>
              </a:ext>
            </a:extLst>
          </p:cNvPr>
          <p:cNvSpPr>
            <a:spLocks noGrp="1"/>
          </p:cNvSpPr>
          <p:nvPr>
            <p:ph type="title"/>
          </p:nvPr>
        </p:nvSpPr>
        <p:spPr/>
        <p:txBody>
          <a:bodyPr>
            <a:noAutofit/>
          </a:bodyPr>
          <a:lstStyle/>
          <a:p>
            <a:r>
              <a:rPr lang="en-US" sz="40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IN" sz="4000" dirty="0"/>
          </a:p>
        </p:txBody>
      </p:sp>
      <p:sp>
        <p:nvSpPr>
          <p:cNvPr id="4" name="Rectangle 1">
            <a:extLst>
              <a:ext uri="{FF2B5EF4-FFF2-40B4-BE49-F238E27FC236}">
                <a16:creationId xmlns:a16="http://schemas.microsoft.com/office/drawing/2014/main" id="{27CFF739-41BC-FA95-6CC4-01D9360F4F4A}"/>
              </a:ext>
            </a:extLst>
          </p:cNvPr>
          <p:cNvSpPr>
            <a:spLocks noGrp="1" noChangeArrowheads="1"/>
          </p:cNvSpPr>
          <p:nvPr>
            <p:ph idx="1"/>
          </p:nvPr>
        </p:nvSpPr>
        <p:spPr bwMode="auto">
          <a:xfrm>
            <a:off x="581192" y="1303572"/>
            <a:ext cx="11029616"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6. Data Splitting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Divided data into:</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Training set (80%)</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Testing set (20%)</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0" i="0" u="none" strike="noStrike" cap="none" normalizeH="0" baseline="0" dirty="0" err="1">
                <a:ln>
                  <a:noFill/>
                </a:ln>
                <a:solidFill>
                  <a:schemeClr val="tx1"/>
                </a:solidFill>
                <a:effectLst/>
                <a:latin typeface="Arial Unicode MS"/>
              </a:rPr>
              <a:t>train_test_split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from </a:t>
            </a:r>
            <a:r>
              <a:rPr kumimoji="0" lang="en-US" altLang="en-US" sz="1800" b="0" i="0" u="none" strike="noStrike" cap="none" normalizeH="0" baseline="0" dirty="0" err="1">
                <a:ln>
                  <a:noFill/>
                </a:ln>
                <a:solidFill>
                  <a:schemeClr val="tx1"/>
                </a:solidFill>
                <a:effectLst/>
                <a:latin typeface="Arial Unicode MS"/>
              </a:rPr>
              <a:t>sklearn.model_selection</a:t>
            </a:r>
            <a:r>
              <a:rPr kumimoji="0" lang="en-US" altLang="en-US" sz="1800" b="0" i="0" u="none" strike="noStrike" cap="none" normalizeH="0" baseline="0" dirty="0">
                <a:ln>
                  <a:noFill/>
                </a:ln>
                <a:solidFill>
                  <a:schemeClr val="tx1"/>
                </a:solidFill>
                <a:effectLst/>
              </a:rPr>
              <a:t> with a fixed </a:t>
            </a:r>
            <a:r>
              <a:rPr kumimoji="0" lang="en-US" altLang="en-US" sz="1800" b="0" i="0" u="none" strike="noStrike" cap="none" normalizeH="0" baseline="0" dirty="0" err="1">
                <a:ln>
                  <a:noFill/>
                </a:ln>
                <a:solidFill>
                  <a:schemeClr val="tx1"/>
                </a:solidFill>
                <a:effectLst/>
                <a:latin typeface="Arial Unicode MS"/>
              </a:rPr>
              <a:t>random_state</a:t>
            </a:r>
            <a:r>
              <a:rPr kumimoji="0" lang="en-US" altLang="en-US" sz="1800" b="0" i="0" u="none" strike="noStrike" cap="none" normalizeH="0" baseline="0" dirty="0">
                <a:ln>
                  <a:noFill/>
                </a:ln>
                <a:solidFill>
                  <a:schemeClr val="tx1"/>
                </a:solidFill>
                <a:effectLst/>
              </a:rPr>
              <a:t> for reproducibility.</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7. Model Selection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Chose five popular machine learning models: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Logistic Regression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Random Forest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K-Nearest Neighbors (KNN)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Support Vector Machine (SVM)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Gradient Boosting Classifier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8. Pipeline Creation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0" i="0" u="none" strike="noStrike" cap="none" normalizeH="0" baseline="0" dirty="0">
                <a:ln>
                  <a:noFill/>
                </a:ln>
                <a:solidFill>
                  <a:schemeClr val="tx1"/>
                </a:solidFill>
                <a:effectLst/>
                <a:latin typeface="Arial Unicode MS"/>
              </a:rPr>
              <a:t>Pipeline</a:t>
            </a:r>
            <a:r>
              <a:rPr kumimoji="0" lang="en-US" altLang="en-US" sz="1800" b="0" i="0" u="none" strike="noStrike" cap="none" normalizeH="0" baseline="0" dirty="0">
                <a:ln>
                  <a:noFill/>
                </a:ln>
                <a:solidFill>
                  <a:schemeClr val="tx1"/>
                </a:solidFill>
                <a:effectLst/>
              </a:rPr>
              <a:t> from </a:t>
            </a:r>
            <a:r>
              <a:rPr kumimoji="0" lang="en-US" altLang="en-US" sz="1800" b="0" i="0" u="none" strike="noStrike" cap="none" normalizeH="0" baseline="0" dirty="0" err="1">
                <a:ln>
                  <a:noFill/>
                </a:ln>
                <a:solidFill>
                  <a:schemeClr val="tx1"/>
                </a:solidFill>
                <a:effectLst/>
                <a:latin typeface="Arial Unicode MS"/>
              </a:rPr>
              <a:t>sklearn.pipeline</a:t>
            </a:r>
            <a:r>
              <a:rPr kumimoji="0" lang="en-US" altLang="en-US" sz="1800" b="0" i="0" u="none" strike="noStrike" cap="none" normalizeH="0" baseline="0" dirty="0">
                <a:ln>
                  <a:noFill/>
                </a:ln>
                <a:solidFill>
                  <a:schemeClr val="tx1"/>
                </a:solidFill>
                <a:effectLst/>
              </a:rPr>
              <a:t> for each model:</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Included </a:t>
            </a:r>
            <a:r>
              <a:rPr kumimoji="0" lang="en-US" altLang="en-US" sz="1800" b="0" i="0" u="none" strike="noStrike" cap="none" normalizeH="0" baseline="0" dirty="0" err="1">
                <a:ln>
                  <a:noFill/>
                </a:ln>
                <a:solidFill>
                  <a:schemeClr val="tx1"/>
                </a:solidFill>
                <a:effectLst/>
                <a:latin typeface="Arial Unicode MS"/>
              </a:rPr>
              <a:t>StandardScaler</a:t>
            </a:r>
            <a:r>
              <a:rPr kumimoji="0" lang="en-US" altLang="en-US" sz="1800" b="0" i="0" u="none" strike="noStrike" cap="none" normalizeH="0" baseline="0" dirty="0">
                <a:ln>
                  <a:noFill/>
                </a:ln>
                <a:solidFill>
                  <a:schemeClr val="tx1"/>
                </a:solidFill>
                <a:effectLst/>
              </a:rPr>
              <a:t> for feature scaling.</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Combined preprocessing and model into a single pipeline.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65505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54F3E-E055-9BEF-C2EF-5F7F2C84B911}"/>
              </a:ext>
            </a:extLst>
          </p:cNvPr>
          <p:cNvSpPr>
            <a:spLocks noGrp="1"/>
          </p:cNvSpPr>
          <p:nvPr>
            <p:ph type="title"/>
          </p:nvPr>
        </p:nvSpPr>
        <p:spPr/>
        <p:txBody>
          <a:bodyPr>
            <a:noAutofit/>
          </a:bodyPr>
          <a:lstStyle/>
          <a:p>
            <a:r>
              <a:rPr lang="en-US" sz="40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IN" sz="4000" dirty="0"/>
          </a:p>
        </p:txBody>
      </p:sp>
      <p:sp>
        <p:nvSpPr>
          <p:cNvPr id="4" name="Rectangle 1">
            <a:extLst>
              <a:ext uri="{FF2B5EF4-FFF2-40B4-BE49-F238E27FC236}">
                <a16:creationId xmlns:a16="http://schemas.microsoft.com/office/drawing/2014/main" id="{9F008AC2-158B-40CB-04E0-F3E7E5A46ED0}"/>
              </a:ext>
            </a:extLst>
          </p:cNvPr>
          <p:cNvSpPr>
            <a:spLocks noGrp="1" noChangeArrowheads="1"/>
          </p:cNvSpPr>
          <p:nvPr>
            <p:ph idx="1"/>
          </p:nvPr>
        </p:nvSpPr>
        <p:spPr bwMode="auto">
          <a:xfrm>
            <a:off x="581192" y="1575989"/>
            <a:ext cx="1102961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9. Model Training &amp; Prediction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Trained all models using training data: </a:t>
            </a:r>
            <a:r>
              <a:rPr kumimoji="0" lang="en-US" altLang="en-US" sz="1800" b="0" i="0" u="none" strike="noStrike" cap="none" normalizeH="0" baseline="0" dirty="0" err="1">
                <a:ln>
                  <a:noFill/>
                </a:ln>
                <a:solidFill>
                  <a:schemeClr val="tx1"/>
                </a:solidFill>
                <a:effectLst/>
                <a:latin typeface="Arial Unicode MS"/>
              </a:rPr>
              <a:t>X_train</a:t>
            </a:r>
            <a:r>
              <a:rPr kumimoji="0" lang="en-US" altLang="en-US" sz="1800" b="0" i="0" u="none" strike="noStrike" cap="none" normalizeH="0" baseline="0" dirty="0">
                <a:ln>
                  <a:noFill/>
                </a:ln>
                <a:solidFill>
                  <a:schemeClr val="tx1"/>
                </a:solidFill>
                <a:effectLst/>
              </a:rPr>
              <a:t>, </a:t>
            </a:r>
            <a:r>
              <a:rPr kumimoji="0" lang="en-US" altLang="en-US" sz="1800" b="0" i="0" u="none" strike="noStrike" cap="none" normalizeH="0" baseline="0" dirty="0" err="1">
                <a:ln>
                  <a:noFill/>
                </a:ln>
                <a:solidFill>
                  <a:schemeClr val="tx1"/>
                </a:solidFill>
                <a:effectLst/>
                <a:latin typeface="Arial Unicode MS"/>
              </a:rPr>
              <a:t>y_train</a:t>
            </a:r>
            <a:r>
              <a:rPr kumimoji="0" lang="en-US" altLang="en-US" sz="1800" b="0" i="0"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Used </a:t>
            </a:r>
            <a:r>
              <a:rPr kumimoji="0" lang="en-US" altLang="en-US" sz="1800" b="0" i="0" u="none" strike="noStrike" cap="none" normalizeH="0" baseline="0" dirty="0" err="1">
                <a:ln>
                  <a:noFill/>
                </a:ln>
                <a:solidFill>
                  <a:schemeClr val="tx1"/>
                </a:solidFill>
                <a:effectLst/>
                <a:latin typeface="Arial Unicode MS"/>
              </a:rPr>
              <a:t>pipeline.fit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for training, and </a:t>
            </a:r>
            <a:r>
              <a:rPr kumimoji="0" lang="en-US" altLang="en-US" sz="1800" b="0" i="0" u="none" strike="noStrike" cap="none" normalizeH="0" baseline="0" dirty="0" err="1">
                <a:ln>
                  <a:noFill/>
                </a:ln>
                <a:solidFill>
                  <a:schemeClr val="tx1"/>
                </a:solidFill>
                <a:effectLst/>
                <a:latin typeface="Arial Unicode MS"/>
              </a:rPr>
              <a:t>pipeline.predict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for predictions.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10. Performance Evaluation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Evaluated model performance using:</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Unicode MS"/>
              </a:rPr>
              <a:t>accuracy_score</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 to measure correct predictions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err="1">
                <a:ln>
                  <a:noFill/>
                </a:ln>
                <a:solidFill>
                  <a:schemeClr val="tx1"/>
                </a:solidFill>
                <a:effectLst/>
                <a:latin typeface="Arial Unicode MS"/>
              </a:rPr>
              <a:t>classification_report</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 to analyze precision, recall, F1-score</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11. Best Model Selection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Compared model results and selected the one with: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Highest accuracy on test set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Balanced precision and recall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Saved the best model using </a:t>
            </a:r>
            <a:r>
              <a:rPr kumimoji="0" lang="en-US" altLang="en-US" sz="1800" b="0" i="0" u="none" strike="noStrike" cap="none" normalizeH="0" baseline="0" dirty="0" err="1">
                <a:ln>
                  <a:noFill/>
                </a:ln>
                <a:solidFill>
                  <a:schemeClr val="tx1"/>
                </a:solidFill>
                <a:effectLst/>
                <a:latin typeface="Arial Unicode MS"/>
              </a:rPr>
              <a:t>joblib.dump</a:t>
            </a:r>
            <a:r>
              <a:rPr kumimoji="0" lang="en-US" altLang="en-US" sz="1800" b="0" i="0" u="none" strike="noStrike" cap="none" normalizeH="0" baseline="0" dirty="0">
                <a:ln>
                  <a:noFill/>
                </a:ln>
                <a:solidFill>
                  <a:schemeClr val="tx1"/>
                </a:solidFill>
                <a:effectLst/>
                <a:latin typeface="Arial Unicode MS"/>
              </a:rPr>
              <a:t>()</a:t>
            </a:r>
            <a:r>
              <a:rPr kumimoji="0" lang="en-US" altLang="en-US" sz="1800" b="0" i="0" u="none" strike="noStrike" cap="none" normalizeH="0" baseline="0" dirty="0">
                <a:ln>
                  <a:noFill/>
                </a:ln>
                <a:solidFill>
                  <a:schemeClr val="tx1"/>
                </a:solidFill>
                <a:effectLst/>
              </a:rPr>
              <a:t> for deployment in </a:t>
            </a:r>
            <a:r>
              <a:rPr kumimoji="0" lang="en-US" altLang="en-US" sz="1800" b="0" i="0" u="none" strike="noStrike" cap="none" normalizeH="0" baseline="0" dirty="0" err="1">
                <a:ln>
                  <a:noFill/>
                </a:ln>
                <a:solidFill>
                  <a:schemeClr val="tx1"/>
                </a:solidFill>
                <a:effectLst/>
              </a:rPr>
              <a:t>Streamlit</a:t>
            </a:r>
            <a:r>
              <a:rPr kumimoji="0" lang="en-US" altLang="en-US" sz="1800" b="0" i="0" u="none" strike="noStrike" cap="none" normalizeH="0" baseline="0" dirty="0">
                <a:ln>
                  <a:noFill/>
                </a:ln>
                <a:solidFill>
                  <a:schemeClr val="tx1"/>
                </a:solidFill>
                <a:effectLst/>
              </a:rPr>
              <a:t> app.</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3401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42E-F0CC-44CE-73D6-A32A27BA4739}"/>
              </a:ext>
            </a:extLst>
          </p:cNvPr>
          <p:cNvSpPr>
            <a:spLocks noGrp="1"/>
          </p:cNvSpPr>
          <p:nvPr>
            <p:ph type="title"/>
          </p:nvPr>
        </p:nvSpPr>
        <p:spPr/>
        <p:txBody>
          <a:bodyPr>
            <a:noAutofit/>
          </a:bodyPr>
          <a:lstStyle/>
          <a:p>
            <a:r>
              <a:rPr lang="en-US" sz="4000" b="1" dirty="0">
                <a:ln>
                  <a:solidFill>
                    <a:schemeClr val="bg2">
                      <a:lumMod val="10000"/>
                    </a:schemeClr>
                  </a:solidFill>
                </a:ln>
                <a:solidFill>
                  <a:schemeClr val="accent1"/>
                </a:solidFill>
                <a:effectLst>
                  <a:glow rad="63500">
                    <a:schemeClr val="accent2">
                      <a:satMod val="175000"/>
                      <a:alpha val="40000"/>
                    </a:schemeClr>
                  </a:glow>
                </a:effectLst>
                <a:latin typeface="Arial"/>
                <a:ea typeface="+mj-lt"/>
                <a:cs typeface="Arial"/>
              </a:rPr>
              <a:t>Algorithm &amp; Deployment</a:t>
            </a:r>
            <a:endParaRPr lang="en-IN" sz="4000" dirty="0"/>
          </a:p>
        </p:txBody>
      </p:sp>
      <p:sp>
        <p:nvSpPr>
          <p:cNvPr id="4" name="Rectangle 1">
            <a:extLst>
              <a:ext uri="{FF2B5EF4-FFF2-40B4-BE49-F238E27FC236}">
                <a16:creationId xmlns:a16="http://schemas.microsoft.com/office/drawing/2014/main" id="{F54A32FA-6664-1D77-937F-594EF0EA41C0}"/>
              </a:ext>
            </a:extLst>
          </p:cNvPr>
          <p:cNvSpPr>
            <a:spLocks noGrp="1" noChangeArrowheads="1"/>
          </p:cNvSpPr>
          <p:nvPr>
            <p:ph idx="1"/>
          </p:nvPr>
        </p:nvSpPr>
        <p:spPr bwMode="auto">
          <a:xfrm>
            <a:off x="581192" y="1552991"/>
            <a:ext cx="11029616"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12. Web Application Using </a:t>
            </a:r>
            <a:r>
              <a:rPr kumimoji="0" lang="en-US" altLang="en-US" sz="1800" b="1" i="0" u="none" strike="noStrike" cap="none" normalizeH="0" baseline="0" dirty="0" err="1">
                <a:ln>
                  <a:noFill/>
                </a:ln>
                <a:solidFill>
                  <a:schemeClr val="tx1"/>
                </a:solidFill>
                <a:effectLst/>
                <a:latin typeface="Arial" panose="020B0604020202020204" pitchFamily="34" charset="0"/>
              </a:rPr>
              <a:t>Streamlit</a:t>
            </a: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Developed a web app using the </a:t>
            </a:r>
            <a:r>
              <a:rPr kumimoji="0" lang="en-US" altLang="en-US" sz="1800" b="1"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framework.</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Features: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Sidebar inputs: age, education, occupation, hours/week, experience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Real-time prediction using loaded model</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Display of prediction result in a success box</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13. Batch Prediction Module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Allowed users to upload a </a:t>
            </a:r>
            <a:r>
              <a:rPr kumimoji="0" lang="en-US" altLang="en-US" sz="1800" b="0" i="0" u="none" strike="noStrike" cap="none" normalizeH="0" baseline="0" dirty="0">
                <a:ln>
                  <a:noFill/>
                </a:ln>
                <a:solidFill>
                  <a:schemeClr val="tx1"/>
                </a:solidFill>
                <a:effectLst/>
                <a:latin typeface="Arial Unicode MS"/>
              </a:rPr>
              <a:t>.csv</a:t>
            </a:r>
            <a:r>
              <a:rPr kumimoji="0" lang="en-US" altLang="en-US" sz="1800" b="0" i="0" u="none" strike="noStrike" cap="none" normalizeH="0" baseline="0" dirty="0">
                <a:ln>
                  <a:noFill/>
                </a:ln>
                <a:solidFill>
                  <a:schemeClr val="tx1"/>
                </a:solidFill>
                <a:effectLst/>
              </a:rPr>
              <a:t> file with employee data</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Predicted salary class for all rows and displayed output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Enabled download of prediction results as a CSV file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14. Deployment &amp; Accessibility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Deployed </a:t>
            </a:r>
            <a:r>
              <a:rPr kumimoji="0" lang="en-US" altLang="en-US" sz="1800" b="0" i="0" u="none" strike="noStrike" cap="none" normalizeH="0" baseline="0" dirty="0" err="1">
                <a:ln>
                  <a:noFill/>
                </a:ln>
                <a:solidFill>
                  <a:schemeClr val="tx1"/>
                </a:solidFill>
                <a:effectLst/>
                <a:latin typeface="Arial" panose="020B0604020202020204" pitchFamily="34" charset="0"/>
              </a:rPr>
              <a:t>Streamlit</a:t>
            </a:r>
            <a:r>
              <a:rPr kumimoji="0" lang="en-US" altLang="en-US" sz="1800" b="0" i="0" u="none" strike="noStrike" cap="none" normalizeH="0" baseline="0" dirty="0">
                <a:ln>
                  <a:noFill/>
                </a:ln>
                <a:solidFill>
                  <a:schemeClr val="tx1"/>
                </a:solidFill>
                <a:effectLst/>
                <a:latin typeface="Arial" panose="020B0604020202020204" pitchFamily="34" charset="0"/>
              </a:rPr>
              <a:t> app for local use and prepared for cloud deployment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Created a smooth, user-friendly interface to make predictions accessible for both technical and non-technical users.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61641150"/>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9162bd5b-4ed9-4da3-b376-05204580ba3f" xsi:nil="true"/>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7" ma:contentTypeDescription="Create a new document." ma:contentTypeScope="" ma:versionID="55a158675e089c6a85ab0f83b89e1a15">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b35f082308864fa161c4a0a9eca35eff"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element ref="ns3:MediaServiceObjectDetectorVersions"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2.xml><?xml version="1.0" encoding="utf-8"?>
<ds:datastoreItem xmlns:ds="http://schemas.openxmlformats.org/officeDocument/2006/customXml" ds:itemID="{8D289AE2-D2AE-49D1-AFAC-3A79F67942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c0fa2617-96bd-425d-8578-e93563fe37c5"/>
    <ds:schemaRef ds:uri="9162bd5b-4ed9-4da3-b376-05204580ba3f"/>
    <ds:schemaRef ds:uri="http://www.w3.org/XML/1998/namespace"/>
    <ds:schemaRef ds:uri="http://purl.org/dc/dcmitype/"/>
  </ds:schemaRefs>
</ds:datastoreItem>
</file>

<file path=customXml/itemProps3.xml><?xml version="1.0" encoding="utf-8"?>
<ds:datastoreItem xmlns:ds="http://schemas.openxmlformats.org/officeDocument/2006/customXml" ds:itemID="{6E816721-11E4-4989-8472-AB5A7EC20404}">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Future forward</Template>
  <TotalTime>190</TotalTime>
  <Words>1314</Words>
  <Application>Microsoft Office PowerPoint</Application>
  <PresentationFormat>Widescreen</PresentationFormat>
  <Paragraphs>137</Paragraphs>
  <Slides>24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Arial Unicode MS</vt:lpstr>
      <vt:lpstr>Calibri</vt:lpstr>
      <vt:lpstr>Calibri Light</vt:lpstr>
      <vt:lpstr>Franklin Gothic Book</vt:lpstr>
      <vt:lpstr>Franklin Gothic Demi</vt:lpstr>
      <vt:lpstr>Wingdings</vt:lpstr>
      <vt:lpstr>Wingdings 2</vt:lpstr>
      <vt:lpstr>DividendVTI</vt:lpstr>
      <vt:lpstr>Employee Salary Prediction  BASED ON  SUPERVISED CLASSIFICATION MODELS</vt:lpstr>
      <vt:lpstr>OUTLINE</vt:lpstr>
      <vt:lpstr>Problem Statement</vt:lpstr>
      <vt:lpstr>System  Approach</vt:lpstr>
      <vt:lpstr>Algorithm &amp; Deployment</vt:lpstr>
      <vt:lpstr>Algorithm &amp; Deployment</vt:lpstr>
      <vt:lpstr>Algorithm &amp; Deployment</vt:lpstr>
      <vt:lpstr>Algorithm &amp; Deployment</vt:lpstr>
      <vt:lpstr>Algorithm &amp; Deployment</vt:lpstr>
      <vt:lpstr>Result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SkillsBuild Partner Update template</dc:title>
  <dc:creator>Vaibhav Ostwal</dc:creator>
  <cp:lastModifiedBy>Chinmaya Hotta</cp:lastModifiedBy>
  <cp:revision>51</cp:revision>
  <dcterms:created xsi:type="dcterms:W3CDTF">2021-05-26T16:50:10Z</dcterms:created>
  <dcterms:modified xsi:type="dcterms:W3CDTF">2025-07-22T08:07:19Z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